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sldIdLst>
    <p:sldId id="257" r:id="rId5"/>
    <p:sldId id="256" r:id="rId6"/>
    <p:sldId id="258" r:id="rId7"/>
    <p:sldId id="260" r:id="rId8"/>
    <p:sldId id="259" r:id="rId9"/>
    <p:sldId id="261" r:id="rId10"/>
    <p:sldId id="262" r:id="rId11"/>
    <p:sldId id="264" r:id="rId12"/>
    <p:sldId id="266" r:id="rId13"/>
    <p:sldId id="271" r:id="rId14"/>
    <p:sldId id="270" r:id="rId15"/>
    <p:sldId id="289" r:id="rId16"/>
    <p:sldId id="272" r:id="rId17"/>
    <p:sldId id="273" r:id="rId18"/>
    <p:sldId id="274" r:id="rId19"/>
    <p:sldId id="275" r:id="rId20"/>
    <p:sldId id="299" r:id="rId21"/>
    <p:sldId id="302" r:id="rId22"/>
    <p:sldId id="303" r:id="rId23"/>
    <p:sldId id="300" r:id="rId24"/>
    <p:sldId id="290" r:id="rId25"/>
    <p:sldId id="276" r:id="rId26"/>
    <p:sldId id="277" r:id="rId27"/>
    <p:sldId id="278" r:id="rId28"/>
    <p:sldId id="279" r:id="rId29"/>
    <p:sldId id="291" r:id="rId30"/>
    <p:sldId id="280" r:id="rId31"/>
    <p:sldId id="281" r:id="rId32"/>
    <p:sldId id="282" r:id="rId33"/>
    <p:sldId id="292" r:id="rId34"/>
    <p:sldId id="283" r:id="rId35"/>
    <p:sldId id="295" r:id="rId36"/>
    <p:sldId id="297" r:id="rId37"/>
    <p:sldId id="284" r:id="rId38"/>
    <p:sldId id="296" r:id="rId39"/>
    <p:sldId id="285" r:id="rId40"/>
    <p:sldId id="293" r:id="rId41"/>
    <p:sldId id="294" r:id="rId42"/>
    <p:sldId id="286" r:id="rId4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018CB-D6E2-473A-84CC-D43599B2B71D}" type="datetimeFigureOut">
              <a:rPr lang="nl-NL" smtClean="0"/>
              <a:pPr/>
              <a:t>1-10-2014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B9574-80B3-48B7-B112-E324C780C77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3501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Patella</a:t>
            </a:r>
            <a:r>
              <a:rPr lang="nl-NL" dirty="0" smtClean="0"/>
              <a:t> luxatie: knieschijf uit de kom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B9574-80B3-48B7-B112-E324C780C776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0102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Osteosarcoom</a:t>
            </a:r>
            <a:r>
              <a:rPr lang="nl-NL" dirty="0" smtClean="0"/>
              <a:t>: botkanker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B9574-80B3-48B7-B112-E324C780C77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8881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Heup dysplasie: misvormd heupgewricht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B9574-80B3-48B7-B112-E324C780C776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0013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Hernia </a:t>
            </a:r>
            <a:r>
              <a:rPr lang="nl-NL" dirty="0" err="1" smtClean="0"/>
              <a:t>umbilicalis</a:t>
            </a:r>
            <a:r>
              <a:rPr lang="nl-NL" dirty="0" smtClean="0"/>
              <a:t>: navelbreuk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B9574-80B3-48B7-B112-E324C780C776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7169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Fractuur: botbreuk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B9574-80B3-48B7-B112-E324C780C776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4405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5275-6682-4E05-9348-E73611C2D37A}" type="datetimeFigureOut">
              <a:rPr lang="nl-NL" smtClean="0"/>
              <a:pPr/>
              <a:t>1-10-2014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947D-16E8-4B0E-82F7-A9F6C1A14EE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5275-6682-4E05-9348-E73611C2D37A}" type="datetimeFigureOut">
              <a:rPr lang="nl-NL" smtClean="0"/>
              <a:pPr/>
              <a:t>1-10-2014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947D-16E8-4B0E-82F7-A9F6C1A14EE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5275-6682-4E05-9348-E73611C2D37A}" type="datetimeFigureOut">
              <a:rPr lang="nl-NL" smtClean="0"/>
              <a:pPr/>
              <a:t>1-10-2014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947D-16E8-4B0E-82F7-A9F6C1A14EE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5275-6682-4E05-9348-E73611C2D37A}" type="datetimeFigureOut">
              <a:rPr lang="nl-NL" smtClean="0"/>
              <a:pPr/>
              <a:t>1-10-2014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947D-16E8-4B0E-82F7-A9F6C1A14EE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5275-6682-4E05-9348-E73611C2D37A}" type="datetimeFigureOut">
              <a:rPr lang="nl-NL" smtClean="0"/>
              <a:pPr/>
              <a:t>1-10-2014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947D-16E8-4B0E-82F7-A9F6C1A14EE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5275-6682-4E05-9348-E73611C2D37A}" type="datetimeFigureOut">
              <a:rPr lang="nl-NL" smtClean="0"/>
              <a:pPr/>
              <a:t>1-10-2014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947D-16E8-4B0E-82F7-A9F6C1A14EE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5275-6682-4E05-9348-E73611C2D37A}" type="datetimeFigureOut">
              <a:rPr lang="nl-NL" smtClean="0"/>
              <a:pPr/>
              <a:t>1-10-2014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947D-16E8-4B0E-82F7-A9F6C1A14EE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5275-6682-4E05-9348-E73611C2D37A}" type="datetimeFigureOut">
              <a:rPr lang="nl-NL" smtClean="0"/>
              <a:pPr/>
              <a:t>1-10-2014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947D-16E8-4B0E-82F7-A9F6C1A14EE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5275-6682-4E05-9348-E73611C2D37A}" type="datetimeFigureOut">
              <a:rPr lang="nl-NL" smtClean="0"/>
              <a:pPr/>
              <a:t>1-10-2014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947D-16E8-4B0E-82F7-A9F6C1A14EE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5275-6682-4E05-9348-E73611C2D37A}" type="datetimeFigureOut">
              <a:rPr lang="nl-NL" smtClean="0"/>
              <a:pPr/>
              <a:t>1-10-2014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947D-16E8-4B0E-82F7-A9F6C1A14EE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5275-6682-4E05-9348-E73611C2D37A}" type="datetimeFigureOut">
              <a:rPr lang="nl-NL" smtClean="0"/>
              <a:pPr/>
              <a:t>1-10-2014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947D-16E8-4B0E-82F7-A9F6C1A14EE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B5275-6682-4E05-9348-E73611C2D37A}" type="datetimeFigureOut">
              <a:rPr lang="nl-NL" smtClean="0"/>
              <a:pPr/>
              <a:t>1-10-2014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7947D-16E8-4B0E-82F7-A9F6C1A14EE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tweedelijn.nl/Content/images/uploaded/tta12_large.jpg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hyperlink" Target="http://www.detweedelijn.nl/Content/images/uploaded/tta1_large.jpg" TargetMode="External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Hoe kun je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afwijking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het </a:t>
            </a:r>
            <a:r>
              <a:rPr lang="en-US" dirty="0" err="1" smtClean="0"/>
              <a:t>bewegingsstelsel</a:t>
            </a:r>
            <a:r>
              <a:rPr lang="en-US" dirty="0" smtClean="0"/>
              <a:t> </a:t>
            </a:r>
            <a:r>
              <a:rPr lang="en-US" dirty="0" err="1" smtClean="0"/>
              <a:t>zien</a:t>
            </a:r>
            <a:r>
              <a:rPr lang="en-US" dirty="0" smtClean="0"/>
              <a:t>?</a:t>
            </a:r>
            <a:endParaRPr lang="nl-NL" dirty="0"/>
          </a:p>
        </p:txBody>
      </p:sp>
      <p:pic>
        <p:nvPicPr>
          <p:cNvPr id="5" name="Tijdelijke aanduiding voor inhoud 4" descr="hond slo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90925" y="1866106"/>
            <a:ext cx="5080000" cy="2667000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heupdysplasie</a:t>
            </a:r>
            <a:r>
              <a:rPr lang="en-US" dirty="0" smtClean="0"/>
              <a:t>; </a:t>
            </a:r>
            <a:r>
              <a:rPr lang="en-US" dirty="0" err="1" smtClean="0"/>
              <a:t>signalement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 descr="berner senne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34294" y="3293269"/>
            <a:ext cx="2286000" cy="1714500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 descr="chihuahu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67675" y="3145631"/>
            <a:ext cx="2196475" cy="2009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Heupdysplasie</a:t>
            </a:r>
            <a:r>
              <a:rPr lang="en-US" dirty="0" smtClean="0"/>
              <a:t>; </a:t>
            </a:r>
            <a:r>
              <a:rPr lang="en-US" dirty="0" err="1" smtClean="0"/>
              <a:t>postnatale</a:t>
            </a:r>
            <a:r>
              <a:rPr lang="en-US" dirty="0" smtClean="0"/>
              <a:t> </a:t>
            </a:r>
            <a:r>
              <a:rPr lang="en-US" dirty="0" err="1" smtClean="0"/>
              <a:t>ontwikkelingsstoornis</a:t>
            </a:r>
            <a:r>
              <a:rPr lang="en-US" dirty="0" smtClean="0"/>
              <a:t> van de </a:t>
            </a:r>
            <a:r>
              <a:rPr lang="en-US" dirty="0" err="1" smtClean="0"/>
              <a:t>heupen</a:t>
            </a:r>
            <a:r>
              <a:rPr lang="en-US" dirty="0" smtClean="0"/>
              <a:t>, </a:t>
            </a:r>
            <a:r>
              <a:rPr lang="en-US" dirty="0" err="1" smtClean="0"/>
              <a:t>erfelijke</a:t>
            </a:r>
            <a:r>
              <a:rPr lang="en-US" dirty="0" smtClean="0"/>
              <a:t> </a:t>
            </a:r>
            <a:r>
              <a:rPr lang="en-US" dirty="0" err="1" smtClean="0"/>
              <a:t>afwijking</a:t>
            </a:r>
            <a:endParaRPr lang="nl-NL" dirty="0"/>
          </a:p>
        </p:txBody>
      </p:sp>
      <p:pic>
        <p:nvPicPr>
          <p:cNvPr id="1026" name="Picture 2" descr="http://www.bosdreef.be/info_gzd/HD/pennhip_HD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21225" y="1200626"/>
            <a:ext cx="2819400" cy="3997960"/>
          </a:xfrm>
          <a:prstGeom prst="rect">
            <a:avLst/>
          </a:prstGeom>
          <a:noFill/>
        </p:spPr>
      </p:pic>
      <p:sp>
        <p:nvSpPr>
          <p:cNvPr id="9" name="Tijdelijke aanduiding voor tekst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Signalement</a:t>
            </a:r>
            <a:r>
              <a:rPr lang="en-US" dirty="0" smtClean="0"/>
              <a:t>; </a:t>
            </a:r>
            <a:r>
              <a:rPr lang="en-US" dirty="0" err="1" smtClean="0"/>
              <a:t>grote</a:t>
            </a:r>
            <a:r>
              <a:rPr lang="en-US" dirty="0" smtClean="0"/>
              <a:t> en </a:t>
            </a:r>
            <a:r>
              <a:rPr lang="en-US" dirty="0" err="1" smtClean="0"/>
              <a:t>middelgrote</a:t>
            </a:r>
            <a:r>
              <a:rPr lang="en-US" dirty="0" smtClean="0"/>
              <a:t> </a:t>
            </a:r>
            <a:r>
              <a:rPr lang="en-US" dirty="0" err="1" smtClean="0"/>
              <a:t>rassen</a:t>
            </a:r>
            <a:r>
              <a:rPr lang="en-US" dirty="0" smtClean="0"/>
              <a:t> (</a:t>
            </a:r>
            <a:r>
              <a:rPr lang="en-US" dirty="0" err="1" smtClean="0"/>
              <a:t>kleine</a:t>
            </a:r>
            <a:r>
              <a:rPr lang="en-US" dirty="0" smtClean="0"/>
              <a:t> </a:t>
            </a:r>
            <a:r>
              <a:rPr lang="en-US" dirty="0" err="1" smtClean="0"/>
              <a:t>rassen</a:t>
            </a:r>
            <a:r>
              <a:rPr lang="en-US" dirty="0" smtClean="0"/>
              <a:t>), </a:t>
            </a:r>
            <a:r>
              <a:rPr lang="en-US" dirty="0" err="1" smtClean="0"/>
              <a:t>kan</a:t>
            </a:r>
            <a:r>
              <a:rPr lang="en-US" dirty="0" smtClean="0"/>
              <a:t> al op </a:t>
            </a:r>
            <a:r>
              <a:rPr lang="en-US" dirty="0" err="1" smtClean="0"/>
              <a:t>jonge</a:t>
            </a:r>
            <a:r>
              <a:rPr lang="en-US" dirty="0" smtClean="0"/>
              <a:t> </a:t>
            </a:r>
            <a:r>
              <a:rPr lang="en-US" dirty="0" err="1" smtClean="0"/>
              <a:t>leeftijd</a:t>
            </a:r>
            <a:r>
              <a:rPr lang="en-US" dirty="0" smtClean="0"/>
              <a:t> </a:t>
            </a:r>
            <a:r>
              <a:rPr lang="en-US" dirty="0" err="1" smtClean="0"/>
              <a:t>ontstaan</a:t>
            </a:r>
            <a:r>
              <a:rPr lang="en-US" dirty="0" smtClean="0"/>
              <a:t>, </a:t>
            </a:r>
            <a:r>
              <a:rPr lang="en-US" dirty="0" err="1" smtClean="0"/>
              <a:t>oudere</a:t>
            </a:r>
            <a:r>
              <a:rPr lang="en-US" dirty="0" smtClean="0"/>
              <a:t>  </a:t>
            </a:r>
            <a:r>
              <a:rPr lang="en-US" dirty="0" err="1" smtClean="0"/>
              <a:t>hond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Klachten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Standsverandering</a:t>
            </a:r>
            <a:endParaRPr lang="en-US" dirty="0" smtClean="0"/>
          </a:p>
          <a:p>
            <a:r>
              <a:rPr lang="en-US" dirty="0" err="1" smtClean="0"/>
              <a:t>Pijn</a:t>
            </a:r>
            <a:endParaRPr lang="en-US" dirty="0" smtClean="0"/>
          </a:p>
          <a:p>
            <a:r>
              <a:rPr lang="en-US" dirty="0" err="1" smtClean="0"/>
              <a:t>Moeilijk</a:t>
            </a:r>
            <a:r>
              <a:rPr lang="en-US" dirty="0" smtClean="0"/>
              <a:t> </a:t>
            </a:r>
            <a:r>
              <a:rPr lang="en-US" dirty="0" err="1" smtClean="0"/>
              <a:t>opstaan</a:t>
            </a:r>
            <a:r>
              <a:rPr lang="en-US" dirty="0" smtClean="0"/>
              <a:t>, </a:t>
            </a:r>
            <a:r>
              <a:rPr lang="en-US" dirty="0" err="1" smtClean="0"/>
              <a:t>gaan</a:t>
            </a:r>
            <a:r>
              <a:rPr lang="en-US" dirty="0" smtClean="0"/>
              <a:t> </a:t>
            </a:r>
            <a:r>
              <a:rPr lang="en-US" dirty="0" err="1" smtClean="0"/>
              <a:t>zitten</a:t>
            </a:r>
            <a:endParaRPr lang="en-US" dirty="0" smtClean="0"/>
          </a:p>
          <a:p>
            <a:r>
              <a:rPr lang="en-US" dirty="0" err="1" smtClean="0"/>
              <a:t>Meestal</a:t>
            </a:r>
            <a:r>
              <a:rPr lang="en-US" dirty="0" smtClean="0"/>
              <a:t> al </a:t>
            </a:r>
            <a:r>
              <a:rPr lang="en-US" dirty="0" err="1" smtClean="0"/>
              <a:t>langer</a:t>
            </a:r>
            <a:r>
              <a:rPr lang="en-US" dirty="0" smtClean="0"/>
              <a:t> </a:t>
            </a:r>
            <a:r>
              <a:rPr lang="en-US" dirty="0" err="1" smtClean="0"/>
              <a:t>aanwezig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maar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acuut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Gaat</a:t>
            </a:r>
            <a:r>
              <a:rPr lang="en-US" dirty="0" smtClean="0"/>
              <a:t>  </a:t>
            </a:r>
            <a:r>
              <a:rPr lang="en-US" dirty="0" err="1" smtClean="0"/>
              <a:t>niet</a:t>
            </a:r>
            <a:r>
              <a:rPr lang="en-US" dirty="0" smtClean="0"/>
              <a:t> over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heupdysplasie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Kenmerken</a:t>
            </a:r>
            <a:r>
              <a:rPr lang="en-US" dirty="0" smtClean="0"/>
              <a:t>;-</a:t>
            </a:r>
          </a:p>
          <a:p>
            <a:pPr>
              <a:buFontTx/>
              <a:buChar char="-"/>
            </a:pPr>
            <a:r>
              <a:rPr lang="en-US" dirty="0" smtClean="0"/>
              <a:t>Kop en </a:t>
            </a:r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 smtClean="0"/>
              <a:t>passen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goed</a:t>
            </a:r>
            <a:r>
              <a:rPr lang="en-US" dirty="0" smtClean="0"/>
              <a:t> in </a:t>
            </a:r>
            <a:r>
              <a:rPr lang="en-US" dirty="0" err="1" smtClean="0"/>
              <a:t>elkaar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Gewrichtsbanden</a:t>
            </a:r>
            <a:r>
              <a:rPr lang="en-US" dirty="0" smtClean="0"/>
              <a:t> te </a:t>
            </a:r>
            <a:r>
              <a:rPr lang="en-US" dirty="0" err="1" smtClean="0"/>
              <a:t>lang</a:t>
            </a:r>
            <a:r>
              <a:rPr lang="en-US" dirty="0" smtClean="0"/>
              <a:t> en te slap</a:t>
            </a:r>
          </a:p>
          <a:p>
            <a:pPr>
              <a:buFontTx/>
              <a:buChar char="-"/>
            </a:pPr>
            <a:r>
              <a:rPr lang="en-US" dirty="0" err="1" smtClean="0"/>
              <a:t>Ontstaan</a:t>
            </a:r>
            <a:r>
              <a:rPr lang="en-US" dirty="0" smtClean="0"/>
              <a:t> van </a:t>
            </a:r>
            <a:r>
              <a:rPr lang="en-US" dirty="0" err="1" smtClean="0"/>
              <a:t>artrose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dirty="0" err="1" smtClean="0"/>
              <a:t>Ontstaan</a:t>
            </a:r>
            <a:r>
              <a:rPr lang="en-US" dirty="0" smtClean="0"/>
              <a:t> van </a:t>
            </a:r>
            <a:r>
              <a:rPr lang="en-US" dirty="0" err="1" smtClean="0"/>
              <a:t>artritis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Ontstaan</a:t>
            </a:r>
            <a:r>
              <a:rPr lang="en-US" dirty="0" smtClean="0"/>
              <a:t> van </a:t>
            </a:r>
            <a:r>
              <a:rPr lang="en-US" dirty="0" err="1" smtClean="0"/>
              <a:t>luxaties</a:t>
            </a:r>
            <a:endParaRPr lang="nl-N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Diagnose:</a:t>
            </a:r>
            <a:endParaRPr lang="nl-NL" dirty="0"/>
          </a:p>
        </p:txBody>
      </p:sp>
      <p:pic>
        <p:nvPicPr>
          <p:cNvPr id="5" name="Tijdelijke aanduiding voor inhoud 4" descr="heup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412776"/>
            <a:ext cx="3096344" cy="4413937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Lichamelijk</a:t>
            </a:r>
            <a:r>
              <a:rPr lang="en-US" dirty="0" smtClean="0"/>
              <a:t> </a:t>
            </a:r>
            <a:r>
              <a:rPr lang="en-US" dirty="0" err="1" smtClean="0"/>
              <a:t>onderzoek</a:t>
            </a:r>
            <a:r>
              <a:rPr lang="en-US" dirty="0" smtClean="0"/>
              <a:t>; </a:t>
            </a:r>
            <a:r>
              <a:rPr lang="en-US" dirty="0" err="1" smtClean="0"/>
              <a:t>jonge</a:t>
            </a:r>
            <a:r>
              <a:rPr lang="en-US" dirty="0" smtClean="0"/>
              <a:t> </a:t>
            </a:r>
            <a:r>
              <a:rPr lang="en-US" dirty="0" err="1" smtClean="0"/>
              <a:t>honden</a:t>
            </a:r>
            <a:r>
              <a:rPr lang="en-US" dirty="0" smtClean="0"/>
              <a:t> te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beweeglijkheid</a:t>
            </a:r>
            <a:r>
              <a:rPr lang="en-US" dirty="0" smtClean="0"/>
              <a:t> van </a:t>
            </a:r>
            <a:r>
              <a:rPr lang="en-US" dirty="0" err="1" smtClean="0"/>
              <a:t>heupgewricht</a:t>
            </a:r>
            <a:r>
              <a:rPr lang="en-US" dirty="0" smtClean="0"/>
              <a:t>, </a:t>
            </a:r>
            <a:r>
              <a:rPr lang="en-US" dirty="0" err="1" smtClean="0"/>
              <a:t>pijn</a:t>
            </a:r>
            <a:r>
              <a:rPr lang="en-US" dirty="0" smtClean="0"/>
              <a:t>/ </a:t>
            </a:r>
            <a:r>
              <a:rPr lang="en-US" dirty="0" err="1" smtClean="0"/>
              <a:t>spieratrofie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Rontgen </a:t>
            </a:r>
            <a:r>
              <a:rPr lang="en-US" dirty="0" err="1" smtClean="0"/>
              <a:t>foto</a:t>
            </a:r>
            <a:r>
              <a:rPr lang="en-US" dirty="0" smtClean="0"/>
              <a:t>; </a:t>
            </a:r>
            <a:r>
              <a:rPr lang="en-US" dirty="0" err="1" smtClean="0"/>
              <a:t>waar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gekeken</a:t>
            </a:r>
            <a:r>
              <a:rPr lang="en-US" dirty="0" smtClean="0"/>
              <a:t>?</a:t>
            </a:r>
          </a:p>
          <a:p>
            <a:r>
              <a:rPr lang="en-US" dirty="0" smtClean="0"/>
              <a:t>*</a:t>
            </a:r>
            <a:r>
              <a:rPr lang="en-US" dirty="0" err="1" smtClean="0"/>
              <a:t>Diepte</a:t>
            </a:r>
            <a:r>
              <a:rPr lang="en-US" dirty="0" smtClean="0"/>
              <a:t> </a:t>
            </a:r>
            <a:r>
              <a:rPr lang="en-US" dirty="0" err="1" smtClean="0"/>
              <a:t>dijbeenkom</a:t>
            </a:r>
            <a:r>
              <a:rPr lang="en-US" dirty="0" smtClean="0"/>
              <a:t>(</a:t>
            </a:r>
            <a:r>
              <a:rPr lang="en-US" dirty="0" err="1" smtClean="0"/>
              <a:t>acetabulum</a:t>
            </a:r>
            <a:r>
              <a:rPr lang="en-US" dirty="0" smtClean="0"/>
              <a:t>) en </a:t>
            </a:r>
            <a:r>
              <a:rPr lang="en-US" dirty="0" err="1" smtClean="0"/>
              <a:t>vorm</a:t>
            </a:r>
            <a:r>
              <a:rPr lang="en-US" dirty="0" smtClean="0"/>
              <a:t> </a:t>
            </a:r>
            <a:r>
              <a:rPr lang="en-US" dirty="0" err="1" smtClean="0"/>
              <a:t>dijbeenkop</a:t>
            </a:r>
            <a:r>
              <a:rPr lang="en-US" dirty="0" smtClean="0"/>
              <a:t>,</a:t>
            </a:r>
          </a:p>
          <a:p>
            <a:r>
              <a:rPr lang="en-US" dirty="0" smtClean="0"/>
              <a:t>*</a:t>
            </a:r>
            <a:r>
              <a:rPr lang="en-US" dirty="0" err="1" smtClean="0"/>
              <a:t>Aansluiting</a:t>
            </a:r>
            <a:r>
              <a:rPr lang="en-US" dirty="0" smtClean="0"/>
              <a:t> kop/kop</a:t>
            </a:r>
          </a:p>
          <a:p>
            <a:r>
              <a:rPr lang="en-US" dirty="0" smtClean="0"/>
              <a:t>*</a:t>
            </a:r>
            <a:r>
              <a:rPr lang="en-US" dirty="0" err="1" smtClean="0"/>
              <a:t>arthrose</a:t>
            </a:r>
            <a:r>
              <a:rPr lang="en-US" dirty="0" smtClean="0"/>
              <a:t> </a:t>
            </a:r>
            <a:r>
              <a:rPr lang="en-US" dirty="0" err="1" smtClean="0"/>
              <a:t>aanwezig</a:t>
            </a:r>
            <a:r>
              <a:rPr lang="en-US" dirty="0" smtClean="0"/>
              <a:t>?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heupdysplasie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Ernstige</a:t>
            </a:r>
            <a:r>
              <a:rPr lang="en-US" dirty="0" smtClean="0"/>
              <a:t> </a:t>
            </a:r>
            <a:r>
              <a:rPr lang="en-US" dirty="0" err="1" smtClean="0"/>
              <a:t>vorm</a:t>
            </a:r>
            <a:endParaRPr lang="nl-NL" dirty="0"/>
          </a:p>
        </p:txBody>
      </p:sp>
      <p:pic>
        <p:nvPicPr>
          <p:cNvPr id="7" name="Tijdelijke aanduiding voor inhoud 6" descr="heupdyspalsie hon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29506" y="3140869"/>
            <a:ext cx="2695575" cy="2019300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 descr="heupdysplasie hond 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43929" y="2696577"/>
            <a:ext cx="3643966" cy="29078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Therapie</a:t>
            </a:r>
            <a:r>
              <a:rPr lang="en-US" dirty="0" smtClean="0"/>
              <a:t>;</a:t>
            </a:r>
            <a:endParaRPr lang="nl-NL" dirty="0"/>
          </a:p>
        </p:txBody>
      </p:sp>
      <p:pic>
        <p:nvPicPr>
          <p:cNvPr id="10" name="Tijdelijke aanduiding voor inhoud 9" descr="heupprotese ho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21237" y="2328069"/>
            <a:ext cx="2619375" cy="1743075"/>
          </a:xfrm>
        </p:spPr>
      </p:pic>
      <p:sp>
        <p:nvSpPr>
          <p:cNvPr id="9" name="Tijdelijke aanduiding voor tekst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. </a:t>
            </a:r>
            <a:r>
              <a:rPr lang="en-US" dirty="0" err="1" smtClean="0"/>
              <a:t>Pijnstillers</a:t>
            </a:r>
            <a:endParaRPr lang="en-US" dirty="0" smtClean="0"/>
          </a:p>
          <a:p>
            <a:r>
              <a:rPr lang="en-US" dirty="0" smtClean="0"/>
              <a:t>. </a:t>
            </a:r>
            <a:r>
              <a:rPr lang="en-US" dirty="0" err="1" smtClean="0"/>
              <a:t>Gedoseerde</a:t>
            </a:r>
            <a:r>
              <a:rPr lang="en-US" dirty="0" smtClean="0"/>
              <a:t> </a:t>
            </a:r>
            <a:r>
              <a:rPr lang="en-US" dirty="0" err="1" smtClean="0"/>
              <a:t>rechtlijnige</a:t>
            </a:r>
            <a:r>
              <a:rPr lang="en-US" dirty="0" smtClean="0"/>
              <a:t> </a:t>
            </a:r>
            <a:r>
              <a:rPr lang="en-US" dirty="0" err="1" smtClean="0"/>
              <a:t>beweging</a:t>
            </a:r>
            <a:r>
              <a:rPr lang="en-US" dirty="0" smtClean="0"/>
              <a:t>; </a:t>
            </a:r>
            <a:r>
              <a:rPr lang="en-US" dirty="0" err="1" smtClean="0"/>
              <a:t>zwemmen</a:t>
            </a:r>
            <a:r>
              <a:rPr lang="en-US" dirty="0" smtClean="0"/>
              <a:t>(</a:t>
            </a:r>
            <a:r>
              <a:rPr lang="en-US" dirty="0" err="1" smtClean="0"/>
              <a:t>onbelast</a:t>
            </a:r>
            <a:r>
              <a:rPr lang="en-US" dirty="0" smtClean="0"/>
              <a:t> </a:t>
            </a:r>
            <a:r>
              <a:rPr lang="en-US" dirty="0" err="1" smtClean="0"/>
              <a:t>bewegen</a:t>
            </a:r>
            <a:r>
              <a:rPr lang="en-US" dirty="0" smtClean="0"/>
              <a:t>)</a:t>
            </a:r>
          </a:p>
          <a:p>
            <a:r>
              <a:rPr lang="en-US" dirty="0" smtClean="0"/>
              <a:t>. </a:t>
            </a:r>
            <a:r>
              <a:rPr lang="en-US" dirty="0" err="1" smtClean="0"/>
              <a:t>Operaties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mogelijk</a:t>
            </a:r>
            <a:r>
              <a:rPr lang="en-US" dirty="0" smtClean="0"/>
              <a:t>; </a:t>
            </a:r>
            <a:r>
              <a:rPr lang="en-US" dirty="0" err="1" smtClean="0"/>
              <a:t>bekkenkanteling</a:t>
            </a:r>
            <a:r>
              <a:rPr lang="en-US" dirty="0" smtClean="0"/>
              <a:t> (</a:t>
            </a:r>
            <a:r>
              <a:rPr lang="en-US" dirty="0" err="1" smtClean="0"/>
              <a:t>alleen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jonge</a:t>
            </a:r>
            <a:r>
              <a:rPr lang="en-US" dirty="0" smtClean="0"/>
              <a:t> </a:t>
            </a:r>
            <a:r>
              <a:rPr lang="en-US" dirty="0" err="1" smtClean="0"/>
              <a:t>honden</a:t>
            </a:r>
            <a:r>
              <a:rPr lang="en-US" dirty="0" smtClean="0"/>
              <a:t> )/ </a:t>
            </a:r>
            <a:r>
              <a:rPr lang="en-US" dirty="0" err="1" smtClean="0"/>
              <a:t>nieuwe</a:t>
            </a:r>
            <a:r>
              <a:rPr lang="en-US" dirty="0" smtClean="0"/>
              <a:t> </a:t>
            </a:r>
            <a:r>
              <a:rPr lang="en-US" dirty="0" err="1" smtClean="0"/>
              <a:t>heup</a:t>
            </a:r>
            <a:endParaRPr lang="en-US" dirty="0" smtClean="0"/>
          </a:p>
          <a:p>
            <a:r>
              <a:rPr lang="en-US" dirty="0" smtClean="0"/>
              <a:t>.</a:t>
            </a:r>
            <a:r>
              <a:rPr lang="en-US" dirty="0" err="1" smtClean="0"/>
              <a:t>voeding</a:t>
            </a:r>
            <a:r>
              <a:rPr lang="en-US" dirty="0" smtClean="0"/>
              <a:t>/</a:t>
            </a:r>
            <a:r>
              <a:rPr lang="en-US" dirty="0" err="1" smtClean="0"/>
              <a:t>voedingssupplement</a:t>
            </a:r>
            <a:r>
              <a:rPr lang="en-US" dirty="0" smtClean="0"/>
              <a:t> (</a:t>
            </a:r>
            <a:r>
              <a:rPr lang="en-US" dirty="0" err="1" smtClean="0"/>
              <a:t>glucoseaminen</a:t>
            </a:r>
            <a:r>
              <a:rPr lang="en-US" dirty="0" smtClean="0"/>
              <a:t>/</a:t>
            </a:r>
            <a:r>
              <a:rPr lang="en-US" dirty="0" err="1" smtClean="0"/>
              <a:t>chondrotoinen</a:t>
            </a:r>
            <a:r>
              <a:rPr lang="en-US" dirty="0" smtClean="0"/>
              <a:t>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Voorkomen</a:t>
            </a: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Voeding</a:t>
            </a:r>
            <a:r>
              <a:rPr lang="en-US" dirty="0" smtClean="0"/>
              <a:t>/</a:t>
            </a:r>
            <a:r>
              <a:rPr lang="en-US" dirty="0" err="1" smtClean="0"/>
              <a:t>beweging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Geen</a:t>
            </a:r>
            <a:r>
              <a:rPr lang="en-US" dirty="0" smtClean="0"/>
              <a:t> extra </a:t>
            </a:r>
            <a:r>
              <a:rPr lang="en-US" dirty="0" err="1" smtClean="0"/>
              <a:t>kalk</a:t>
            </a:r>
            <a:r>
              <a:rPr lang="en-US" dirty="0" smtClean="0"/>
              <a:t>!, </a:t>
            </a:r>
            <a:r>
              <a:rPr lang="en-US" dirty="0" err="1" smtClean="0"/>
              <a:t>niet</a:t>
            </a:r>
            <a:r>
              <a:rPr lang="en-US" dirty="0" smtClean="0"/>
              <a:t> te </a:t>
            </a:r>
            <a:r>
              <a:rPr lang="en-US" dirty="0" err="1" smtClean="0"/>
              <a:t>snel</a:t>
            </a:r>
            <a:r>
              <a:rPr lang="en-US" dirty="0" smtClean="0"/>
              <a:t> </a:t>
            </a:r>
            <a:r>
              <a:rPr lang="en-US" dirty="0" err="1" smtClean="0"/>
              <a:t>groeien</a:t>
            </a:r>
            <a:endParaRPr lang="en-US" dirty="0" smtClean="0"/>
          </a:p>
          <a:p>
            <a:endParaRPr lang="nl-NL" dirty="0"/>
          </a:p>
        </p:txBody>
      </p:sp>
      <p:pic>
        <p:nvPicPr>
          <p:cNvPr id="9" name="Tijdelijke aanduiding voor inhoud 8" descr="voed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4794" y="2483644"/>
            <a:ext cx="1905000" cy="3333750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fokbeleid</a:t>
            </a:r>
            <a:endParaRPr lang="nl-NL" dirty="0"/>
          </a:p>
        </p:txBody>
      </p:sp>
      <p:pic>
        <p:nvPicPr>
          <p:cNvPr id="10" name="Tijdelijke aanduiding voor inhoud 9" descr="nest jonge honde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82405" y="2830888"/>
            <a:ext cx="3069915" cy="23271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is </a:t>
            </a:r>
            <a:r>
              <a:rPr lang="en-US" dirty="0" err="1" smtClean="0"/>
              <a:t>arthrose</a:t>
            </a:r>
            <a:r>
              <a:rPr lang="en-US" dirty="0" smtClean="0"/>
              <a:t>?</a:t>
            </a:r>
            <a:endParaRPr lang="nl-NL" dirty="0"/>
          </a:p>
        </p:txBody>
      </p:sp>
      <p:pic>
        <p:nvPicPr>
          <p:cNvPr id="57346" name="Picture 2" descr="Gezond en artrotisch gewric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564904"/>
            <a:ext cx="4391025" cy="2714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 is </a:t>
            </a:r>
            <a:r>
              <a:rPr lang="en-US" dirty="0" err="1" smtClean="0"/>
              <a:t>artritis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Artritis</a:t>
            </a:r>
            <a:r>
              <a:rPr lang="en-US" dirty="0" smtClean="0"/>
              <a:t> is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ontsteking</a:t>
            </a:r>
            <a:r>
              <a:rPr lang="en-US" dirty="0" smtClean="0"/>
              <a:t> van het </a:t>
            </a:r>
            <a:r>
              <a:rPr lang="en-US" dirty="0" err="1" smtClean="0"/>
              <a:t>gewricht</a:t>
            </a:r>
            <a:r>
              <a:rPr lang="en-US" dirty="0" smtClean="0"/>
              <a:t>,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mogelijk</a:t>
            </a:r>
            <a:r>
              <a:rPr lang="en-US" dirty="0" smtClean="0"/>
              <a:t> </a:t>
            </a:r>
            <a:r>
              <a:rPr lang="en-US" dirty="0" err="1" smtClean="0"/>
              <a:t>tgv</a:t>
            </a:r>
            <a:r>
              <a:rPr lang="en-US" dirty="0" smtClean="0"/>
              <a:t> </a:t>
            </a:r>
            <a:r>
              <a:rPr lang="en-US" dirty="0" err="1" smtClean="0"/>
              <a:t>artrose</a:t>
            </a:r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Bewegingsstelsel</a:t>
            </a:r>
            <a:r>
              <a:rPr lang="en-US" dirty="0" smtClean="0"/>
              <a:t> </a:t>
            </a:r>
            <a:r>
              <a:rPr lang="en-US" smtClean="0"/>
              <a:t>pathologie</a:t>
            </a:r>
            <a:endParaRPr lang="nl-NL"/>
          </a:p>
        </p:txBody>
      </p:sp>
      <p:pic>
        <p:nvPicPr>
          <p:cNvPr id="6" name="Tijdelijke aanduiding voor inhoud 5" descr="springende hon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204864"/>
            <a:ext cx="4547112" cy="37203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Arthrose</a:t>
            </a:r>
            <a:r>
              <a:rPr lang="en-US" dirty="0" smtClean="0"/>
              <a:t> is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achteruitgang</a:t>
            </a:r>
            <a:r>
              <a:rPr lang="en-US" dirty="0" smtClean="0"/>
              <a:t> van het </a:t>
            </a:r>
            <a:r>
              <a:rPr lang="en-US" dirty="0" err="1" smtClean="0"/>
              <a:t>gewrichtskraakbeen</a:t>
            </a:r>
            <a:r>
              <a:rPr lang="en-US" dirty="0" smtClean="0"/>
              <a:t>;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dunner</a:t>
            </a:r>
            <a:r>
              <a:rPr lang="en-US" dirty="0" smtClean="0"/>
              <a:t> en </a:t>
            </a:r>
            <a:r>
              <a:rPr lang="en-US" dirty="0" err="1" smtClean="0"/>
              <a:t>slecht</a:t>
            </a:r>
            <a:r>
              <a:rPr lang="en-US" dirty="0" smtClean="0"/>
              <a:t> van </a:t>
            </a:r>
            <a:r>
              <a:rPr lang="en-US" dirty="0" err="1" smtClean="0"/>
              <a:t>kwaliteit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Hierdoor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ontstekingsreacties</a:t>
            </a:r>
            <a:r>
              <a:rPr lang="en-US" dirty="0" smtClean="0"/>
              <a:t> in het </a:t>
            </a:r>
            <a:r>
              <a:rPr lang="en-US" dirty="0" err="1" smtClean="0"/>
              <a:t>gewricht</a:t>
            </a:r>
            <a:r>
              <a:rPr lang="en-US" dirty="0" smtClean="0"/>
              <a:t> </a:t>
            </a:r>
            <a:r>
              <a:rPr lang="en-US" dirty="0" err="1" smtClean="0"/>
              <a:t>ontstaan</a:t>
            </a:r>
            <a:r>
              <a:rPr lang="en-US" dirty="0" smtClean="0"/>
              <a:t> en </a:t>
            </a:r>
            <a:r>
              <a:rPr lang="en-US" dirty="0" err="1" smtClean="0"/>
              <a:t>botwoekeringen</a:t>
            </a:r>
            <a:endParaRPr lang="nl-N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is </a:t>
            </a:r>
            <a:r>
              <a:rPr lang="en-US" dirty="0" err="1" smtClean="0"/>
              <a:t>elleboogdysplasie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Elleboogdysplasie</a:t>
            </a:r>
            <a:r>
              <a:rPr lang="en-US" dirty="0" smtClean="0"/>
              <a:t> = </a:t>
            </a:r>
            <a:r>
              <a:rPr lang="en-US" dirty="0" err="1" smtClean="0"/>
              <a:t>erfelijke</a:t>
            </a:r>
            <a:r>
              <a:rPr lang="en-US" dirty="0" smtClean="0"/>
              <a:t> </a:t>
            </a:r>
            <a:r>
              <a:rPr lang="en-US" dirty="0" err="1" smtClean="0"/>
              <a:t>ontwikkelingsstoornis</a:t>
            </a:r>
            <a:r>
              <a:rPr lang="en-US" dirty="0" smtClean="0"/>
              <a:t> van de </a:t>
            </a:r>
            <a:r>
              <a:rPr lang="en-US" dirty="0" err="1" smtClean="0"/>
              <a:t>elleboog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r>
              <a:rPr lang="en-US" dirty="0" err="1" smtClean="0"/>
              <a:t>Begint</a:t>
            </a:r>
            <a:r>
              <a:rPr lang="en-US" dirty="0" smtClean="0"/>
              <a:t> op </a:t>
            </a:r>
            <a:r>
              <a:rPr lang="en-US" dirty="0" err="1" smtClean="0"/>
              <a:t>jonge</a:t>
            </a:r>
            <a:r>
              <a:rPr lang="en-US" dirty="0" smtClean="0"/>
              <a:t> </a:t>
            </a:r>
            <a:r>
              <a:rPr lang="en-US" dirty="0" err="1" smtClean="0"/>
              <a:t>leeftijd</a:t>
            </a:r>
            <a:r>
              <a:rPr lang="en-US" dirty="0" smtClean="0"/>
              <a:t> 4-8 </a:t>
            </a:r>
            <a:r>
              <a:rPr lang="en-US" dirty="0" err="1" smtClean="0"/>
              <a:t>maanden</a:t>
            </a:r>
            <a:endParaRPr lang="en-US" dirty="0" smtClean="0"/>
          </a:p>
          <a:p>
            <a:r>
              <a:rPr lang="en-US" dirty="0" smtClean="0"/>
              <a:t>.Grote </a:t>
            </a:r>
            <a:r>
              <a:rPr lang="en-US" dirty="0" err="1" smtClean="0"/>
              <a:t>rassen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Klachten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Kreupelheid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voorpoten</a:t>
            </a:r>
            <a:r>
              <a:rPr lang="en-US" dirty="0" smtClean="0"/>
              <a:t> die </a:t>
            </a:r>
            <a:r>
              <a:rPr lang="en-US" dirty="0" err="1" smtClean="0"/>
              <a:t>niet</a:t>
            </a:r>
            <a:r>
              <a:rPr lang="en-US" dirty="0" smtClean="0"/>
              <a:t> over </a:t>
            </a:r>
            <a:r>
              <a:rPr lang="en-US" dirty="0" err="1" smtClean="0"/>
              <a:t>gaat</a:t>
            </a:r>
            <a:r>
              <a:rPr lang="en-US" dirty="0" smtClean="0"/>
              <a:t>/ </a:t>
            </a:r>
            <a:r>
              <a:rPr lang="en-US" dirty="0" err="1" smtClean="0"/>
              <a:t>een</a:t>
            </a:r>
            <a:r>
              <a:rPr lang="en-US" dirty="0" smtClean="0"/>
              <a:t> of </a:t>
            </a:r>
            <a:r>
              <a:rPr lang="en-US" dirty="0" err="1" smtClean="0"/>
              <a:t>beide</a:t>
            </a:r>
            <a:r>
              <a:rPr lang="en-US" dirty="0" smtClean="0"/>
              <a:t> </a:t>
            </a:r>
            <a:r>
              <a:rPr lang="en-US" dirty="0" err="1" smtClean="0"/>
              <a:t>voorpoten</a:t>
            </a:r>
            <a:endParaRPr lang="en-US" dirty="0" smtClean="0"/>
          </a:p>
          <a:p>
            <a:r>
              <a:rPr lang="en-US" dirty="0" err="1" smtClean="0"/>
              <a:t>Pijn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langer</a:t>
            </a:r>
            <a:r>
              <a:rPr lang="en-US" dirty="0" smtClean="0"/>
              <a:t> </a:t>
            </a:r>
            <a:r>
              <a:rPr lang="en-US" dirty="0" err="1" smtClean="0"/>
              <a:t>voortbestaan</a:t>
            </a:r>
            <a:r>
              <a:rPr lang="en-US" dirty="0" smtClean="0"/>
              <a:t> ; </a:t>
            </a:r>
            <a:r>
              <a:rPr lang="en-US" dirty="0" err="1" smtClean="0"/>
              <a:t>ontwikkeling</a:t>
            </a:r>
            <a:r>
              <a:rPr lang="en-US" dirty="0" smtClean="0"/>
              <a:t> van </a:t>
            </a:r>
            <a:r>
              <a:rPr lang="en-US" dirty="0" err="1" smtClean="0"/>
              <a:t>arthrose</a:t>
            </a:r>
            <a:endParaRPr lang="en-US" dirty="0" smtClean="0"/>
          </a:p>
          <a:p>
            <a:endParaRPr lang="nl-NL" dirty="0"/>
          </a:p>
        </p:txBody>
      </p:sp>
      <p:pic>
        <p:nvPicPr>
          <p:cNvPr id="12" name="Tijdelijke aanduiding voor inhoud 11" descr="elleboogdysplas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02927" y="1793821"/>
            <a:ext cx="4057505" cy="2859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elleboogdysplasie</a:t>
            </a:r>
            <a:endParaRPr lang="nl-NL" dirty="0"/>
          </a:p>
        </p:txBody>
      </p:sp>
      <p:pic>
        <p:nvPicPr>
          <p:cNvPr id="5" name="Tijdelijke aanduiding voor inhoud 4" descr="elleboogdysplas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9595" y="208826"/>
            <a:ext cx="3954814" cy="559643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processus</a:t>
            </a:r>
            <a:r>
              <a:rPr lang="en-US" dirty="0" smtClean="0"/>
              <a:t> </a:t>
            </a:r>
            <a:r>
              <a:rPr lang="en-US" dirty="0" err="1" smtClean="0"/>
              <a:t>anconeus</a:t>
            </a:r>
            <a:r>
              <a:rPr lang="en-US" dirty="0" smtClean="0"/>
              <a:t> (2)</a:t>
            </a:r>
          </a:p>
          <a:p>
            <a:r>
              <a:rPr lang="en-US" dirty="0" smtClean="0"/>
              <a:t>Los </a:t>
            </a:r>
            <a:r>
              <a:rPr lang="en-US" dirty="0" err="1" smtClean="0"/>
              <a:t>processus</a:t>
            </a:r>
            <a:r>
              <a:rPr lang="en-US" dirty="0" smtClean="0"/>
              <a:t> </a:t>
            </a:r>
            <a:r>
              <a:rPr lang="en-US" dirty="0" err="1" smtClean="0"/>
              <a:t>coronoideus</a:t>
            </a:r>
            <a:r>
              <a:rPr lang="en-US" dirty="0" smtClean="0"/>
              <a:t> (3)</a:t>
            </a:r>
          </a:p>
          <a:p>
            <a:r>
              <a:rPr lang="en-US" dirty="0" err="1" smtClean="0"/>
              <a:t>Osteochondrosis</a:t>
            </a:r>
            <a:r>
              <a:rPr lang="en-US" dirty="0" smtClean="0"/>
              <a:t> </a:t>
            </a:r>
            <a:r>
              <a:rPr lang="en-US" dirty="0" err="1" smtClean="0"/>
              <a:t>dissecans</a:t>
            </a:r>
            <a:r>
              <a:rPr lang="en-US" dirty="0" smtClean="0"/>
              <a:t> (OCD)(4)</a:t>
            </a:r>
          </a:p>
          <a:p>
            <a:r>
              <a:rPr lang="en-US" dirty="0" err="1" smtClean="0"/>
              <a:t>Incongruentie</a:t>
            </a:r>
            <a:r>
              <a:rPr lang="en-US" dirty="0" smtClean="0"/>
              <a:t> </a:t>
            </a:r>
            <a:r>
              <a:rPr lang="en-US" dirty="0" err="1" smtClean="0"/>
              <a:t>ellebooggewricht</a:t>
            </a:r>
            <a:r>
              <a:rPr lang="en-US" dirty="0" smtClean="0"/>
              <a:t> (1)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elleboogdysplasie</a:t>
            </a:r>
            <a:endParaRPr lang="nl-NL" dirty="0"/>
          </a:p>
        </p:txBody>
      </p:sp>
      <p:pic>
        <p:nvPicPr>
          <p:cNvPr id="8" name="Tijdelijke aanduiding voor inhoud 7" descr="elleboogdysplasie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3140968"/>
            <a:ext cx="2817445" cy="2109648"/>
          </a:xfrm>
        </p:spPr>
      </p:pic>
      <p:pic>
        <p:nvPicPr>
          <p:cNvPr id="9" name="Tijdelijke aanduiding voor inhoud 8" descr="elleboogdysplasie 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36096" y="2181456"/>
            <a:ext cx="2448272" cy="29296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therapie</a:t>
            </a:r>
            <a:r>
              <a:rPr lang="en-US" dirty="0" smtClean="0"/>
              <a:t> en </a:t>
            </a:r>
            <a:r>
              <a:rPr lang="en-US" dirty="0" err="1" smtClean="0"/>
              <a:t>preventie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.  </a:t>
            </a:r>
            <a:r>
              <a:rPr lang="en-US" dirty="0" err="1" smtClean="0"/>
              <a:t>Operatief</a:t>
            </a:r>
            <a:endParaRPr lang="en-US" dirty="0" smtClean="0"/>
          </a:p>
          <a:p>
            <a:r>
              <a:rPr lang="en-US" dirty="0" smtClean="0"/>
              <a:t>. </a:t>
            </a:r>
            <a:r>
              <a:rPr lang="en-US" dirty="0" err="1" smtClean="0"/>
              <a:t>Pijnstillers</a:t>
            </a:r>
            <a:endParaRPr lang="en-US" dirty="0" smtClean="0"/>
          </a:p>
          <a:p>
            <a:r>
              <a:rPr lang="en-US" dirty="0" smtClean="0"/>
              <a:t>. </a:t>
            </a:r>
            <a:r>
              <a:rPr lang="en-US" dirty="0" err="1" smtClean="0"/>
              <a:t>Beweging</a:t>
            </a:r>
            <a:r>
              <a:rPr lang="en-US" dirty="0" smtClean="0"/>
              <a:t>/</a:t>
            </a:r>
            <a:r>
              <a:rPr lang="en-US" dirty="0" err="1" smtClean="0"/>
              <a:t>afvallen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Preventie</a:t>
            </a:r>
            <a:r>
              <a:rPr lang="en-US" dirty="0" smtClean="0"/>
              <a:t>; </a:t>
            </a:r>
          </a:p>
          <a:p>
            <a:r>
              <a:rPr lang="en-US" dirty="0" err="1" smtClean="0"/>
              <a:t>Fokbeleid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houdt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patellaluxatie</a:t>
            </a:r>
            <a:r>
              <a:rPr lang="en-US" dirty="0" smtClean="0"/>
              <a:t> in?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Patellaluxatie</a:t>
            </a:r>
            <a:r>
              <a:rPr lang="en-US" dirty="0" smtClean="0"/>
              <a:t>= </a:t>
            </a:r>
            <a:r>
              <a:rPr lang="en-US" dirty="0" err="1" smtClean="0"/>
              <a:t>knieschijfverplaatsing</a:t>
            </a:r>
            <a:endParaRPr lang="nl-NL" dirty="0"/>
          </a:p>
        </p:txBody>
      </p:sp>
      <p:pic>
        <p:nvPicPr>
          <p:cNvPr id="5" name="Tijdelijke aanduiding voor inhoud 4" descr="yorkshire terri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78425" y="2247106"/>
            <a:ext cx="1905000" cy="1905000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Erfelijke</a:t>
            </a:r>
            <a:r>
              <a:rPr lang="en-US" dirty="0" smtClean="0"/>
              <a:t> </a:t>
            </a:r>
            <a:r>
              <a:rPr lang="en-US" dirty="0" err="1" smtClean="0"/>
              <a:t>aandoening</a:t>
            </a:r>
            <a:endParaRPr lang="en-US" dirty="0" smtClean="0"/>
          </a:p>
          <a:p>
            <a:r>
              <a:rPr lang="en-US" dirty="0" err="1" smtClean="0"/>
              <a:t>Kleine</a:t>
            </a:r>
            <a:r>
              <a:rPr lang="en-US" dirty="0" smtClean="0"/>
              <a:t> </a:t>
            </a:r>
            <a:r>
              <a:rPr lang="en-US" dirty="0" err="1" smtClean="0"/>
              <a:t>rassen</a:t>
            </a:r>
            <a:r>
              <a:rPr lang="en-US" dirty="0" smtClean="0"/>
              <a:t> (</a:t>
            </a:r>
            <a:r>
              <a:rPr lang="en-US" dirty="0" err="1" smtClean="0"/>
              <a:t>zelden</a:t>
            </a:r>
            <a:r>
              <a:rPr lang="en-US" dirty="0" smtClean="0"/>
              <a:t> </a:t>
            </a:r>
            <a:r>
              <a:rPr lang="en-US" dirty="0" err="1" smtClean="0"/>
              <a:t>grote</a:t>
            </a:r>
            <a:r>
              <a:rPr lang="en-US" dirty="0" smtClean="0"/>
              <a:t> </a:t>
            </a:r>
            <a:r>
              <a:rPr lang="en-US" dirty="0" err="1" smtClean="0"/>
              <a:t>rassen</a:t>
            </a:r>
            <a:r>
              <a:rPr lang="en-US" dirty="0" smtClean="0"/>
              <a:t> , </a:t>
            </a:r>
            <a:r>
              <a:rPr lang="en-US" dirty="0" err="1" smtClean="0"/>
              <a:t>laterale</a:t>
            </a:r>
            <a:r>
              <a:rPr lang="en-US" dirty="0" smtClean="0"/>
              <a:t> </a:t>
            </a:r>
            <a:r>
              <a:rPr lang="en-US" dirty="0" err="1" smtClean="0"/>
              <a:t>luxatie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Standsverandering</a:t>
            </a:r>
            <a:endParaRPr lang="en-US" dirty="0" smtClean="0"/>
          </a:p>
          <a:p>
            <a:r>
              <a:rPr lang="en-US" dirty="0" err="1" smtClean="0"/>
              <a:t>Pijn</a:t>
            </a:r>
            <a:r>
              <a:rPr lang="en-US" dirty="0" smtClean="0"/>
              <a:t> ?</a:t>
            </a:r>
          </a:p>
          <a:p>
            <a:r>
              <a:rPr lang="en-US" dirty="0" err="1" smtClean="0"/>
              <a:t>Bewegingsverandering</a:t>
            </a:r>
            <a:endParaRPr lang="en-US" dirty="0" smtClean="0"/>
          </a:p>
          <a:p>
            <a:r>
              <a:rPr lang="en-US" dirty="0" err="1" smtClean="0"/>
              <a:t>Vaak</a:t>
            </a:r>
            <a:r>
              <a:rPr lang="en-US" dirty="0" smtClean="0"/>
              <a:t> op </a:t>
            </a:r>
            <a:r>
              <a:rPr lang="en-US" dirty="0" err="1" smtClean="0"/>
              <a:t>jonge</a:t>
            </a:r>
            <a:r>
              <a:rPr lang="en-US" dirty="0" smtClean="0"/>
              <a:t> </a:t>
            </a:r>
            <a:r>
              <a:rPr lang="en-US" dirty="0" err="1" smtClean="0"/>
              <a:t>leeftijd</a:t>
            </a:r>
            <a:r>
              <a:rPr lang="en-US" dirty="0" smtClean="0"/>
              <a:t> al </a:t>
            </a:r>
            <a:r>
              <a:rPr lang="en-US" dirty="0" err="1" smtClean="0"/>
              <a:t>klachten</a:t>
            </a:r>
            <a:endParaRPr lang="en-US" dirty="0" smtClean="0"/>
          </a:p>
          <a:p>
            <a:endParaRPr lang="en-US" dirty="0" smtClean="0"/>
          </a:p>
          <a:p>
            <a:endParaRPr lang="nl-NL" dirty="0"/>
          </a:p>
        </p:txBody>
      </p:sp>
      <p:pic>
        <p:nvPicPr>
          <p:cNvPr id="35842" name="Picture 2" descr="https://encrypted-tbn2.gstatic.com/images?q=tbn:ANd9GcQgU-hS2__kIOs6MHjY5JAeZ2VxrLAlAzJVdFYt7OKKs68eoxSSO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293096"/>
            <a:ext cx="1905000" cy="1933576"/>
          </a:xfrm>
          <a:prstGeom prst="rect">
            <a:avLst/>
          </a:prstGeom>
          <a:noFill/>
        </p:spPr>
      </p:pic>
      <p:pic>
        <p:nvPicPr>
          <p:cNvPr id="35844" name="Picture 4" descr="https://encrypted-tbn0.gstatic.com/images?q=tbn:ANd9GcSPcJnTaSHsnxQ4i5xuQxh27P_UuV2oaW5UXz0JsGprI-yNzMtF7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980728"/>
            <a:ext cx="2009775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patellaluxatie</a:t>
            </a:r>
            <a:endParaRPr lang="nl-NL" dirty="0"/>
          </a:p>
        </p:txBody>
      </p:sp>
      <p:pic>
        <p:nvPicPr>
          <p:cNvPr id="4" name="Tijdelijke aanduiding voor inhoud 3" descr="patellaluxat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712640"/>
            <a:ext cx="3456384" cy="2304256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vormen</a:t>
            </a:r>
            <a:r>
              <a:rPr lang="en-US" dirty="0" smtClean="0"/>
              <a:t>/</a:t>
            </a:r>
            <a:r>
              <a:rPr lang="en-US" dirty="0" err="1" smtClean="0"/>
              <a:t>gradaties</a:t>
            </a:r>
            <a:endParaRPr lang="en-US" dirty="0" smtClean="0"/>
          </a:p>
          <a:p>
            <a:r>
              <a:rPr lang="en-US" dirty="0" err="1" smtClean="0"/>
              <a:t>Habitueel</a:t>
            </a:r>
            <a:r>
              <a:rPr lang="en-US" dirty="0" smtClean="0"/>
              <a:t> (=</a:t>
            </a:r>
            <a:r>
              <a:rPr lang="en-US" dirty="0" err="1" smtClean="0"/>
              <a:t>soms</a:t>
            </a:r>
            <a:r>
              <a:rPr lang="en-US" dirty="0" smtClean="0"/>
              <a:t>) of permanent</a:t>
            </a:r>
          </a:p>
          <a:p>
            <a:r>
              <a:rPr lang="en-US" dirty="0" smtClean="0"/>
              <a:t>4 </a:t>
            </a:r>
            <a:r>
              <a:rPr lang="en-US" dirty="0" err="1" smtClean="0"/>
              <a:t>gradaties</a:t>
            </a:r>
            <a:endParaRPr lang="en-US" dirty="0" smtClean="0"/>
          </a:p>
          <a:p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mediaal</a:t>
            </a:r>
            <a:r>
              <a:rPr lang="en-US" dirty="0" smtClean="0"/>
              <a:t> of </a:t>
            </a:r>
            <a:r>
              <a:rPr lang="en-US" dirty="0" err="1" smtClean="0"/>
              <a:t>lateraal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Oorzaken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Erfelijk</a:t>
            </a:r>
            <a:r>
              <a:rPr lang="en-US" dirty="0" smtClean="0"/>
              <a:t>, </a:t>
            </a:r>
            <a:r>
              <a:rPr lang="en-US" dirty="0" err="1" smtClean="0"/>
              <a:t>aanleg</a:t>
            </a:r>
            <a:r>
              <a:rPr lang="en-US" dirty="0" smtClean="0"/>
              <a:t>/stand </a:t>
            </a:r>
            <a:r>
              <a:rPr lang="en-US" dirty="0" err="1" smtClean="0"/>
              <a:t>botten</a:t>
            </a:r>
            <a:r>
              <a:rPr lang="en-US" dirty="0" smtClean="0"/>
              <a:t> en </a:t>
            </a:r>
            <a:r>
              <a:rPr lang="en-US" dirty="0" err="1" smtClean="0"/>
              <a:t>pezen</a:t>
            </a:r>
            <a:endParaRPr lang="en-US" dirty="0" smtClean="0"/>
          </a:p>
          <a:p>
            <a:r>
              <a:rPr lang="en-US" dirty="0" smtClean="0"/>
              <a:t>trauma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patellaluxatie</a:t>
            </a:r>
            <a:endParaRPr lang="nl-NL" dirty="0"/>
          </a:p>
        </p:txBody>
      </p:sp>
      <p:pic>
        <p:nvPicPr>
          <p:cNvPr id="5" name="Tijdelijke aanduiding voor inhoud 4" descr="patellaluxatie me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25975" y="2280444"/>
            <a:ext cx="3009900" cy="1838325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Therapie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weinig</a:t>
            </a:r>
            <a:r>
              <a:rPr lang="en-US" dirty="0" smtClean="0"/>
              <a:t> last; </a:t>
            </a:r>
            <a:r>
              <a:rPr lang="en-US" dirty="0" err="1" smtClean="0"/>
              <a:t>geen</a:t>
            </a:r>
            <a:endParaRPr lang="en-US" dirty="0" smtClean="0"/>
          </a:p>
          <a:p>
            <a:r>
              <a:rPr lang="en-US" dirty="0" err="1" smtClean="0"/>
              <a:t>Bij</a:t>
            </a:r>
            <a:r>
              <a:rPr lang="en-US" dirty="0" smtClean="0"/>
              <a:t> last of ter </a:t>
            </a:r>
            <a:r>
              <a:rPr lang="en-US" dirty="0" err="1" smtClean="0"/>
              <a:t>voorkoming</a:t>
            </a:r>
            <a:r>
              <a:rPr lang="en-US" dirty="0" smtClean="0"/>
              <a:t> van </a:t>
            </a:r>
            <a:r>
              <a:rPr lang="en-US" dirty="0" err="1" smtClean="0"/>
              <a:t>arthrose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Operatief</a:t>
            </a:r>
            <a:r>
              <a:rPr lang="en-US" dirty="0" smtClean="0"/>
              <a:t>; </a:t>
            </a:r>
            <a:r>
              <a:rPr lang="en-US" dirty="0" err="1" smtClean="0"/>
              <a:t>trochlea</a:t>
            </a:r>
            <a:r>
              <a:rPr lang="en-US" dirty="0" smtClean="0"/>
              <a:t> femur </a:t>
            </a:r>
            <a:r>
              <a:rPr lang="en-US" dirty="0" err="1" smtClean="0"/>
              <a:t>uitdiepen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Crista</a:t>
            </a:r>
            <a:r>
              <a:rPr lang="en-US" dirty="0" smtClean="0"/>
              <a:t> tibia </a:t>
            </a:r>
            <a:r>
              <a:rPr lang="en-US" dirty="0" err="1" smtClean="0"/>
              <a:t>verplaatsing</a:t>
            </a:r>
            <a:r>
              <a:rPr lang="en-US" dirty="0" smtClean="0"/>
              <a:t>, </a:t>
            </a:r>
            <a:r>
              <a:rPr lang="en-US" dirty="0" err="1" smtClean="0"/>
              <a:t>imbricatie</a:t>
            </a:r>
            <a:r>
              <a:rPr lang="en-US" dirty="0" smtClean="0"/>
              <a:t> </a:t>
            </a:r>
            <a:r>
              <a:rPr lang="en-US" dirty="0" err="1" smtClean="0"/>
              <a:t>kapsel</a:t>
            </a:r>
            <a:r>
              <a:rPr lang="en-US" dirty="0" smtClean="0"/>
              <a:t>(= </a:t>
            </a:r>
            <a:r>
              <a:rPr lang="en-US" dirty="0" err="1" smtClean="0"/>
              <a:t>insnoeren</a:t>
            </a:r>
            <a:r>
              <a:rPr lang="en-US" dirty="0" smtClean="0"/>
              <a:t> </a:t>
            </a:r>
            <a:r>
              <a:rPr lang="en-US" dirty="0" err="1" smtClean="0"/>
              <a:t>gewrichtskapsel</a:t>
            </a:r>
            <a:r>
              <a:rPr lang="en-US" dirty="0" smtClean="0"/>
              <a:t>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Hoe </a:t>
            </a:r>
            <a:r>
              <a:rPr lang="en-US" dirty="0" err="1" smtClean="0"/>
              <a:t>zie</a:t>
            </a:r>
            <a:r>
              <a:rPr lang="en-US" dirty="0" smtClean="0"/>
              <a:t> je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afwijking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het </a:t>
            </a:r>
            <a:r>
              <a:rPr lang="en-US" dirty="0" err="1" smtClean="0"/>
              <a:t>bewegingsstelsel</a:t>
            </a:r>
            <a:r>
              <a:rPr lang="en-US" dirty="0" smtClean="0"/>
              <a:t>?</a:t>
            </a:r>
            <a:endParaRPr lang="nl-NL" dirty="0"/>
          </a:p>
        </p:txBody>
      </p:sp>
      <p:pic>
        <p:nvPicPr>
          <p:cNvPr id="8" name="Tijdelijke aanduiding voor inhoud 7" descr="kat-met-gebroken-poo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43063" y="1294172"/>
            <a:ext cx="3175724" cy="3810868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. </a:t>
            </a:r>
            <a:r>
              <a:rPr lang="en-US" dirty="0" err="1" smtClean="0"/>
              <a:t>Standsveranderingen</a:t>
            </a:r>
            <a:endParaRPr lang="en-US" dirty="0" smtClean="0"/>
          </a:p>
          <a:p>
            <a:r>
              <a:rPr lang="en-US" dirty="0" smtClean="0"/>
              <a:t>.</a:t>
            </a:r>
            <a:r>
              <a:rPr lang="en-US" dirty="0" err="1" smtClean="0"/>
              <a:t>Pijn</a:t>
            </a:r>
            <a:r>
              <a:rPr lang="en-US" dirty="0" smtClean="0"/>
              <a:t>!</a:t>
            </a:r>
          </a:p>
          <a:p>
            <a:r>
              <a:rPr lang="en-US" dirty="0" smtClean="0"/>
              <a:t>. </a:t>
            </a:r>
            <a:r>
              <a:rPr lang="en-US" dirty="0" err="1" smtClean="0"/>
              <a:t>Inspanningsproblemen</a:t>
            </a:r>
            <a:endParaRPr lang="en-US" dirty="0" smtClean="0"/>
          </a:p>
          <a:p>
            <a:r>
              <a:rPr lang="en-US" dirty="0" smtClean="0"/>
              <a:t>. </a:t>
            </a:r>
            <a:r>
              <a:rPr lang="en-US" dirty="0" err="1" smtClean="0"/>
              <a:t>Gedragsveranderingen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is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voetbalknietje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Gescheurde</a:t>
            </a:r>
            <a:r>
              <a:rPr lang="en-US" dirty="0" smtClean="0"/>
              <a:t> </a:t>
            </a:r>
            <a:r>
              <a:rPr lang="en-US" dirty="0" err="1" smtClean="0"/>
              <a:t>kruisbanden</a:t>
            </a:r>
            <a:r>
              <a:rPr lang="en-US" dirty="0" smtClean="0"/>
              <a:t> (“</a:t>
            </a:r>
            <a:r>
              <a:rPr lang="en-US" dirty="0" err="1" smtClean="0"/>
              <a:t>voetbalknietje</a:t>
            </a:r>
            <a:r>
              <a:rPr lang="en-US" dirty="0" smtClean="0"/>
              <a:t>”)</a:t>
            </a:r>
            <a:endParaRPr lang="nl-NL" dirty="0"/>
          </a:p>
        </p:txBody>
      </p:sp>
      <p:pic>
        <p:nvPicPr>
          <p:cNvPr id="5" name="Tijdelijke aanduiding voor inhoud 4" descr="chow ch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45100" y="1939037"/>
            <a:ext cx="2351236" cy="2022569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Meestal</a:t>
            </a:r>
            <a:r>
              <a:rPr lang="en-US" dirty="0" smtClean="0"/>
              <a:t> </a:t>
            </a:r>
            <a:r>
              <a:rPr lang="en-US" dirty="0" err="1" smtClean="0"/>
              <a:t>grotere</a:t>
            </a:r>
            <a:r>
              <a:rPr lang="en-US" dirty="0" smtClean="0"/>
              <a:t> </a:t>
            </a:r>
            <a:r>
              <a:rPr lang="en-US" dirty="0" err="1" smtClean="0"/>
              <a:t>rassen</a:t>
            </a:r>
            <a:endParaRPr lang="en-US" dirty="0" smtClean="0"/>
          </a:p>
          <a:p>
            <a:r>
              <a:rPr lang="en-US" dirty="0" err="1" smtClean="0"/>
              <a:t>Dikke</a:t>
            </a:r>
            <a:r>
              <a:rPr lang="en-US" dirty="0" smtClean="0"/>
              <a:t> </a:t>
            </a:r>
            <a:r>
              <a:rPr lang="en-US" dirty="0" err="1" smtClean="0"/>
              <a:t>honden</a:t>
            </a:r>
            <a:r>
              <a:rPr lang="en-US" dirty="0" smtClean="0"/>
              <a:t>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kans</a:t>
            </a:r>
            <a:endParaRPr lang="en-US" dirty="0" smtClean="0"/>
          </a:p>
          <a:p>
            <a:r>
              <a:rPr lang="en-US" dirty="0" err="1" smtClean="0"/>
              <a:t>Leeftijd</a:t>
            </a:r>
            <a:r>
              <a:rPr lang="en-US" dirty="0" smtClean="0"/>
              <a:t>; </a:t>
            </a:r>
            <a:r>
              <a:rPr lang="en-US" dirty="0" err="1" smtClean="0"/>
              <a:t>kan</a:t>
            </a:r>
            <a:r>
              <a:rPr lang="en-US" dirty="0" smtClean="0"/>
              <a:t> al op </a:t>
            </a:r>
            <a:r>
              <a:rPr lang="en-US" dirty="0" err="1" smtClean="0"/>
              <a:t>jongere</a:t>
            </a:r>
            <a:r>
              <a:rPr lang="en-US" dirty="0" smtClean="0"/>
              <a:t> </a:t>
            </a:r>
            <a:r>
              <a:rPr lang="en-US" dirty="0" err="1" smtClean="0"/>
              <a:t>leeftijd</a:t>
            </a:r>
            <a:r>
              <a:rPr lang="en-US" dirty="0" smtClean="0"/>
              <a:t> </a:t>
            </a:r>
            <a:r>
              <a:rPr lang="en-US" dirty="0" err="1" smtClean="0"/>
              <a:t>optreden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Kan </a:t>
            </a:r>
            <a:r>
              <a:rPr lang="en-US" dirty="0" err="1" smtClean="0"/>
              <a:t>acuut</a:t>
            </a:r>
            <a:r>
              <a:rPr lang="en-US" dirty="0" smtClean="0"/>
              <a:t> </a:t>
            </a:r>
            <a:r>
              <a:rPr lang="en-US" dirty="0" err="1" smtClean="0"/>
              <a:t>ontstaan</a:t>
            </a:r>
            <a:r>
              <a:rPr lang="en-US" dirty="0" smtClean="0"/>
              <a:t>/ </a:t>
            </a:r>
            <a:r>
              <a:rPr lang="en-US" dirty="0" err="1" smtClean="0"/>
              <a:t>maar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geleidelijk</a:t>
            </a:r>
            <a:r>
              <a:rPr lang="en-US" dirty="0" smtClean="0"/>
              <a:t> (</a:t>
            </a:r>
            <a:r>
              <a:rPr lang="en-US" dirty="0" err="1" smtClean="0"/>
              <a:t>gedeeltelijk</a:t>
            </a:r>
            <a:r>
              <a:rPr lang="en-US" dirty="0" smtClean="0"/>
              <a:t> </a:t>
            </a:r>
            <a:r>
              <a:rPr lang="en-US" dirty="0" err="1" smtClean="0"/>
              <a:t>gescheurde</a:t>
            </a:r>
            <a:r>
              <a:rPr lang="en-US" dirty="0" smtClean="0"/>
              <a:t> </a:t>
            </a:r>
            <a:r>
              <a:rPr lang="en-US" dirty="0" err="1" smtClean="0"/>
              <a:t>kruisband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nl-NL" dirty="0"/>
          </a:p>
        </p:txBody>
      </p:sp>
      <p:pic>
        <p:nvPicPr>
          <p:cNvPr id="38914" name="Picture 2" descr="https://encrypted-tbn1.gstatic.com/images?q=tbn:ANd9GcQTlWftVbbPhOh1mSaMYU3G8hGPX-pzxPAfvSpi6QZ4rxDfe1JG_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365104"/>
            <a:ext cx="2466975" cy="1857376"/>
          </a:xfrm>
          <a:prstGeom prst="rect">
            <a:avLst/>
          </a:prstGeom>
          <a:noFill/>
        </p:spPr>
      </p:pic>
      <p:pic>
        <p:nvPicPr>
          <p:cNvPr id="38916" name="Picture 4" descr="https://encrypted-tbn1.gstatic.com/images?q=tbn:ANd9GcQxB72YDI3H-VdvffYHaRfWASdD6oC6ebn-izSvbmcCvUY5x8r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04664"/>
            <a:ext cx="1964432" cy="147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5299" name="Picture 3" descr="http://www.detweedelijn.nl/userfiles/image/knie2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573016"/>
            <a:ext cx="2105025" cy="2752725"/>
          </a:xfrm>
          <a:prstGeom prst="rect">
            <a:avLst/>
          </a:prstGeom>
          <a:noFill/>
        </p:spPr>
      </p:pic>
      <p:pic>
        <p:nvPicPr>
          <p:cNvPr id="55300" name="Picture 4" descr="http://www.detweedelijn.nl/userfiles/image/kni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284984"/>
            <a:ext cx="2257425" cy="2714625"/>
          </a:xfrm>
          <a:prstGeom prst="rect">
            <a:avLst/>
          </a:prstGeom>
          <a:noFill/>
        </p:spPr>
      </p:pic>
      <p:pic>
        <p:nvPicPr>
          <p:cNvPr id="55298" name="Picture 2" descr="http://www.detweedelijn.nl/userfiles/image/knie1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763" y="-3787775"/>
            <a:ext cx="3695700" cy="2943225"/>
          </a:xfrm>
          <a:prstGeom prst="rect">
            <a:avLst/>
          </a:prstGeom>
          <a:noFill/>
        </p:spPr>
      </p:pic>
      <p:pic>
        <p:nvPicPr>
          <p:cNvPr id="55302" name="Picture 6" descr="http://www.detweedelijn.nl/userfiles/image/knie1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763" y="-3787775"/>
            <a:ext cx="3695700" cy="2943225"/>
          </a:xfrm>
          <a:prstGeom prst="rect">
            <a:avLst/>
          </a:prstGeom>
          <a:noFill/>
        </p:spPr>
      </p:pic>
      <p:pic>
        <p:nvPicPr>
          <p:cNvPr id="55306" name="Picture 10" descr="http://www.detweedelijn.nl/userfiles/image/knie1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068960"/>
            <a:ext cx="3695700" cy="294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is de </a:t>
            </a:r>
            <a:r>
              <a:rPr lang="en-US" dirty="0" err="1" smtClean="0"/>
              <a:t>therapie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diagnose</a:t>
            </a:r>
            <a:endParaRPr lang="nl-NL" dirty="0"/>
          </a:p>
        </p:txBody>
      </p:sp>
      <p:pic>
        <p:nvPicPr>
          <p:cNvPr id="6" name="Tijdelijke aanduiding voor inhoud 5" descr="schuifladet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2956732"/>
            <a:ext cx="4680520" cy="2111719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Symptomen</a:t>
            </a:r>
            <a:r>
              <a:rPr lang="en-US" dirty="0" smtClean="0"/>
              <a:t>;</a:t>
            </a:r>
          </a:p>
          <a:p>
            <a:r>
              <a:rPr lang="en-US" dirty="0" smtClean="0"/>
              <a:t>Acute </a:t>
            </a:r>
            <a:r>
              <a:rPr lang="en-US" dirty="0" err="1" smtClean="0"/>
              <a:t>kreupelheid</a:t>
            </a:r>
            <a:r>
              <a:rPr lang="en-US" dirty="0" smtClean="0"/>
              <a:t>; erg </a:t>
            </a:r>
            <a:r>
              <a:rPr lang="en-US" dirty="0" err="1" smtClean="0"/>
              <a:t>pijnlijk</a:t>
            </a:r>
            <a:r>
              <a:rPr lang="en-US" dirty="0" smtClean="0"/>
              <a:t>, </a:t>
            </a:r>
            <a:r>
              <a:rPr lang="en-US" dirty="0" err="1" smtClean="0"/>
              <a:t>staan</a:t>
            </a:r>
            <a:r>
              <a:rPr lang="en-US" dirty="0" smtClean="0"/>
              <a:t> op punt van de teen</a:t>
            </a:r>
          </a:p>
          <a:p>
            <a:r>
              <a:rPr lang="en-US" dirty="0" err="1" smtClean="0"/>
              <a:t>Geleidelijk</a:t>
            </a:r>
            <a:r>
              <a:rPr lang="en-US" dirty="0" smtClean="0"/>
              <a:t>; </a:t>
            </a:r>
            <a:r>
              <a:rPr lang="en-US" dirty="0" err="1" smtClean="0"/>
              <a:t>kreupel</a:t>
            </a:r>
            <a:r>
              <a:rPr lang="en-US" dirty="0" smtClean="0"/>
              <a:t>,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onderzoek</a:t>
            </a:r>
            <a:endParaRPr lang="en-US" dirty="0" smtClean="0"/>
          </a:p>
          <a:p>
            <a:r>
              <a:rPr lang="en-US" dirty="0" err="1" smtClean="0"/>
              <a:t>Strekken</a:t>
            </a:r>
            <a:r>
              <a:rPr lang="en-US" dirty="0" smtClean="0"/>
              <a:t>/</a:t>
            </a:r>
            <a:r>
              <a:rPr lang="en-US" dirty="0" err="1" smtClean="0"/>
              <a:t>draaien</a:t>
            </a:r>
            <a:r>
              <a:rPr lang="en-US" dirty="0" smtClean="0"/>
              <a:t> </a:t>
            </a:r>
            <a:r>
              <a:rPr lang="en-US" dirty="0" err="1" smtClean="0"/>
              <a:t>knie</a:t>
            </a:r>
            <a:r>
              <a:rPr lang="en-US" dirty="0" smtClean="0"/>
              <a:t> </a:t>
            </a:r>
            <a:r>
              <a:rPr lang="en-US" dirty="0" err="1" smtClean="0"/>
              <a:t>pijnlijk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Therapie</a:t>
            </a:r>
            <a:r>
              <a:rPr lang="en-US" dirty="0" smtClean="0"/>
              <a:t>; </a:t>
            </a:r>
          </a:p>
          <a:p>
            <a:r>
              <a:rPr lang="en-US" dirty="0" smtClean="0"/>
              <a:t>. </a:t>
            </a:r>
            <a:r>
              <a:rPr lang="en-US" dirty="0" err="1" smtClean="0"/>
              <a:t>pijnstillers</a:t>
            </a:r>
            <a:endParaRPr lang="en-US" dirty="0" smtClean="0"/>
          </a:p>
          <a:p>
            <a:r>
              <a:rPr lang="en-US" dirty="0" smtClean="0"/>
              <a:t>.  </a:t>
            </a:r>
            <a:r>
              <a:rPr lang="en-US" dirty="0" err="1" smtClean="0"/>
              <a:t>Voorkeur</a:t>
            </a:r>
            <a:r>
              <a:rPr lang="en-US" dirty="0" smtClean="0"/>
              <a:t> </a:t>
            </a:r>
            <a:r>
              <a:rPr lang="en-US" dirty="0" err="1" smtClean="0"/>
              <a:t>operatief</a:t>
            </a:r>
            <a:r>
              <a:rPr lang="en-US" dirty="0" smtClean="0"/>
              <a:t>, </a:t>
            </a:r>
            <a:r>
              <a:rPr lang="en-US" dirty="0" err="1" smtClean="0"/>
              <a:t>anders</a:t>
            </a:r>
            <a:r>
              <a:rPr lang="en-US" dirty="0" smtClean="0"/>
              <a:t> </a:t>
            </a:r>
            <a:r>
              <a:rPr lang="en-US" dirty="0" err="1" smtClean="0"/>
              <a:t>complicaties</a:t>
            </a:r>
            <a:r>
              <a:rPr lang="en-US" dirty="0" smtClean="0"/>
              <a:t> </a:t>
            </a:r>
            <a:r>
              <a:rPr lang="en-US" dirty="0" err="1" smtClean="0"/>
              <a:t>zoals</a:t>
            </a:r>
            <a:r>
              <a:rPr lang="en-US" dirty="0" smtClean="0"/>
              <a:t>  </a:t>
            </a:r>
            <a:r>
              <a:rPr lang="en-US" dirty="0" err="1" smtClean="0"/>
              <a:t>kapotte</a:t>
            </a:r>
            <a:r>
              <a:rPr lang="en-US" dirty="0" smtClean="0"/>
              <a:t> menisci en </a:t>
            </a:r>
            <a:r>
              <a:rPr lang="en-US" dirty="0" err="1" smtClean="0"/>
              <a:t>arthrose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nieuwe</a:t>
            </a:r>
            <a:r>
              <a:rPr lang="en-US" dirty="0" smtClean="0"/>
              <a:t> </a:t>
            </a:r>
            <a:r>
              <a:rPr lang="en-US" dirty="0" err="1" smtClean="0"/>
              <a:t>kruisband</a:t>
            </a:r>
            <a:r>
              <a:rPr lang="en-US" dirty="0" smtClean="0"/>
              <a:t> van </a:t>
            </a:r>
            <a:r>
              <a:rPr lang="en-US" dirty="0" err="1" smtClean="0"/>
              <a:t>eigen</a:t>
            </a:r>
            <a:r>
              <a:rPr lang="en-US" dirty="0" smtClean="0"/>
              <a:t> </a:t>
            </a:r>
            <a:r>
              <a:rPr lang="en-US" dirty="0" err="1" smtClean="0"/>
              <a:t>peesweefsel</a:t>
            </a:r>
            <a:r>
              <a:rPr lang="en-US" dirty="0" smtClean="0"/>
              <a:t> of </a:t>
            </a:r>
            <a:r>
              <a:rPr lang="en-US" dirty="0" err="1" smtClean="0"/>
              <a:t>kunstband</a:t>
            </a:r>
            <a:endParaRPr lang="en-US" dirty="0" smtClean="0"/>
          </a:p>
          <a:p>
            <a:r>
              <a:rPr lang="en-US" dirty="0" err="1" smtClean="0"/>
              <a:t>Standsverandering</a:t>
            </a:r>
            <a:r>
              <a:rPr lang="en-US" dirty="0" smtClean="0"/>
              <a:t> tibia, </a:t>
            </a:r>
            <a:r>
              <a:rPr lang="en-US" dirty="0" err="1" smtClean="0"/>
              <a:t>kruisband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overbodig</a:t>
            </a:r>
            <a:r>
              <a:rPr lang="en-US" dirty="0" smtClean="0"/>
              <a:t> (2 </a:t>
            </a:r>
            <a:r>
              <a:rPr lang="en-US" dirty="0" err="1" smtClean="0"/>
              <a:t>technieken</a:t>
            </a:r>
            <a:r>
              <a:rPr lang="en-US" dirty="0" smtClean="0"/>
              <a:t>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Nieuwe</a:t>
            </a:r>
            <a:r>
              <a:rPr lang="en-US" dirty="0" smtClean="0"/>
              <a:t> </a:t>
            </a:r>
            <a:r>
              <a:rPr lang="en-US" dirty="0" err="1" smtClean="0"/>
              <a:t>kruisband</a:t>
            </a:r>
            <a:r>
              <a:rPr lang="en-US" dirty="0" smtClean="0"/>
              <a:t> van </a:t>
            </a:r>
            <a:r>
              <a:rPr lang="en-US" dirty="0" err="1" smtClean="0"/>
              <a:t>kunststof</a:t>
            </a:r>
            <a:r>
              <a:rPr lang="en-US" dirty="0" smtClean="0"/>
              <a:t> of </a:t>
            </a:r>
            <a:r>
              <a:rPr lang="en-US" dirty="0" err="1" smtClean="0"/>
              <a:t>eigen</a:t>
            </a:r>
            <a:r>
              <a:rPr lang="en-US" dirty="0" smtClean="0"/>
              <a:t> </a:t>
            </a:r>
            <a:r>
              <a:rPr lang="en-US" dirty="0" err="1" smtClean="0"/>
              <a:t>peesweefsel</a:t>
            </a:r>
            <a:endParaRPr lang="nl-NL" dirty="0"/>
          </a:p>
        </p:txBody>
      </p:sp>
      <p:pic>
        <p:nvPicPr>
          <p:cNvPr id="56322" name="Picture 2" descr="http://www.detweedelijn.nl/userfiles/image/knie%20fasciestr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2118048"/>
            <a:ext cx="4608512" cy="3456384"/>
          </a:xfrm>
          <a:prstGeom prst="rect">
            <a:avLst/>
          </a:prstGeom>
          <a:noFill/>
        </p:spPr>
      </p:pic>
      <p:pic>
        <p:nvPicPr>
          <p:cNvPr id="56324" name="Picture 4" descr="http://www.detweedelijn.nl/userfiles/image/knieband%20in%20plaa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36912"/>
            <a:ext cx="2085975" cy="2743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kruisbanden</a:t>
            </a:r>
            <a:endParaRPr lang="nl-NL" dirty="0"/>
          </a:p>
        </p:txBody>
      </p:sp>
      <p:pic>
        <p:nvPicPr>
          <p:cNvPr id="5" name="Tijdelijke aanduiding voor inhoud 4" descr="Tibia compressie pre TPLO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96919" y="273050"/>
            <a:ext cx="3068012" cy="5853113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Operatief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Standsverandering</a:t>
            </a:r>
            <a:r>
              <a:rPr lang="en-US" dirty="0" smtClean="0"/>
              <a:t> tibia </a:t>
            </a:r>
            <a:r>
              <a:rPr lang="en-US" dirty="0" err="1" smtClean="0"/>
              <a:t>tov</a:t>
            </a:r>
            <a:r>
              <a:rPr lang="en-US" dirty="0" smtClean="0"/>
              <a:t> femur </a:t>
            </a:r>
            <a:r>
              <a:rPr lang="en-US" dirty="0" err="1" smtClean="0"/>
              <a:t>waardoor</a:t>
            </a:r>
            <a:r>
              <a:rPr lang="en-US" dirty="0" smtClean="0"/>
              <a:t> </a:t>
            </a:r>
            <a:r>
              <a:rPr lang="en-US" dirty="0" err="1" smtClean="0"/>
              <a:t>stabiliteit</a:t>
            </a:r>
            <a:r>
              <a:rPr lang="en-US" dirty="0" smtClean="0"/>
              <a:t> van </a:t>
            </a:r>
            <a:r>
              <a:rPr lang="en-US" dirty="0" err="1" smtClean="0"/>
              <a:t>knie</a:t>
            </a:r>
            <a:r>
              <a:rPr lang="en-US" dirty="0" smtClean="0"/>
              <a:t> </a:t>
            </a:r>
            <a:r>
              <a:rPr lang="en-US" dirty="0" err="1" smtClean="0"/>
              <a:t>verkregen</a:t>
            </a:r>
            <a:r>
              <a:rPr lang="en-US" dirty="0" smtClean="0"/>
              <a:t> </a:t>
            </a:r>
            <a:r>
              <a:rPr lang="en-US" smtClean="0"/>
              <a:t>wordt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3286125" y="2000250"/>
          <a:ext cx="2571750" cy="2857500"/>
        </p:xfrm>
        <a:graphic>
          <a:graphicData uri="http://schemas.openxmlformats.org/drawingml/2006/table">
            <a:tbl>
              <a:tblPr/>
              <a:tblGrid>
                <a:gridCol w="857250"/>
                <a:gridCol w="857250"/>
                <a:gridCol w="857250"/>
              </a:tblGrid>
              <a:tr h="1428750">
                <a:tc>
                  <a:txBody>
                    <a:bodyPr/>
                    <a:lstStyle/>
                    <a:p>
                      <a:pPr algn="l" fontAlgn="ctr"/>
                      <a:endParaRPr lang="nl-NL" b="0">
                        <a:latin typeface="inherit"/>
                      </a:endParaRPr>
                    </a:p>
                  </a:txBody>
                  <a:tcPr marL="47625" marR="9525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b="0">
                        <a:latin typeface="inherit"/>
                      </a:endParaRPr>
                    </a:p>
                  </a:txBody>
                  <a:tcPr marL="47625" marR="9525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b="0">
                        <a:latin typeface="inherit"/>
                      </a:endParaRPr>
                    </a:p>
                  </a:txBody>
                  <a:tcPr marL="47625" marR="9525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8750">
                <a:tc>
                  <a:txBody>
                    <a:bodyPr/>
                    <a:lstStyle/>
                    <a:p>
                      <a:pPr algn="l" fontAlgn="ctr"/>
                      <a:r>
                        <a:rPr lang="nl-NL" b="0">
                          <a:latin typeface="inherit"/>
                        </a:rPr>
                        <a:t>fig.1</a:t>
                      </a:r>
                    </a:p>
                  </a:txBody>
                  <a:tcPr marL="47625" marR="9525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b="0">
                          <a:latin typeface="inherit"/>
                        </a:rPr>
                        <a:t>fig.2      </a:t>
                      </a:r>
                    </a:p>
                  </a:txBody>
                  <a:tcPr marL="47625" marR="9525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b="0" dirty="0">
                          <a:latin typeface="inherit"/>
                        </a:rPr>
                        <a:t>fig.3</a:t>
                      </a:r>
                    </a:p>
                  </a:txBody>
                  <a:tcPr marL="47625" marR="9525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900" b="0" i="0" u="none" strike="noStrike" cap="none" normalizeH="0" baseline="0" smtClean="0">
                <a:ln>
                  <a:noFill/>
                </a:ln>
                <a:solidFill>
                  <a:srgbClr val="054B33"/>
                </a:solidFill>
                <a:effectLst/>
                <a:latin typeface="Verdana" pitchFamily="34" charset="0"/>
                <a:cs typeface="Arial" pitchFamily="34" charset="0"/>
              </a:rPr>
              <a:t>TPLO (=Tibia Plateau Leveling Osteotomy) </a:t>
            </a:r>
            <a:r>
              <a:rPr kumimoji="0" lang="nl-NL" sz="17400" b="0" i="0" u="none" strike="noStrike" cap="none" normalizeH="0" baseline="0" smtClean="0">
                <a:ln>
                  <a:noFill/>
                </a:ln>
                <a:solidFill>
                  <a:srgbClr val="054B33"/>
                </a:solidFill>
                <a:effectLst/>
                <a:latin typeface="Verdana" pitchFamily="34" charset="0"/>
                <a:cs typeface="Arial" pitchFamily="34" charset="0"/>
              </a:rPr>
              <a:t>  </a:t>
            </a:r>
            <a:r>
              <a:rPr kumimoji="0" lang="nl-NL" sz="900" b="0" i="0" u="none" strike="noStrike" cap="none" normalizeH="0" baseline="0" smtClean="0">
                <a:ln>
                  <a:noFill/>
                </a:ln>
                <a:solidFill>
                  <a:srgbClr val="054B33"/>
                </a:solidFill>
                <a:effectLst/>
                <a:latin typeface="Verdana" pitchFamily="34" charset="0"/>
                <a:cs typeface="Arial" pitchFamily="34" charset="0"/>
              </a:rPr>
              <a:t>                                               </a:t>
            </a:r>
            <a:r>
              <a:rPr kumimoji="0" lang="nl-NL" sz="16300" b="0" i="0" u="none" strike="noStrike" cap="none" normalizeH="0" baseline="0" smtClean="0">
                <a:ln>
                  <a:noFill/>
                </a:ln>
                <a:solidFill>
                  <a:srgbClr val="054B33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nl-NL" sz="900" b="0" i="0" u="none" strike="noStrike" cap="none" normalizeH="0" baseline="0" smtClean="0">
                <a:ln>
                  <a:noFill/>
                </a:ln>
                <a:solidFill>
                  <a:srgbClr val="054B33"/>
                </a:solidFill>
                <a:effectLst/>
                <a:latin typeface="Verdana" pitchFamily="34" charset="0"/>
                <a:cs typeface="Arial" pitchFamily="34" charset="0"/>
              </a:rPr>
              <a:t>                                      </a:t>
            </a:r>
            <a:endParaRPr kumimoji="0" lang="nl-NL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 descr="http://www.detweedelijn.nl/userfiles/image/knie%20tplo%20belasti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1876425" cy="2771775"/>
          </a:xfrm>
          <a:prstGeom prst="rect">
            <a:avLst/>
          </a:prstGeom>
          <a:noFill/>
        </p:spPr>
      </p:pic>
      <p:pic>
        <p:nvPicPr>
          <p:cNvPr id="45059" name="Picture 3" descr="http://www.detweedelijn.nl/userfiles/image/knie%20tplo%20belas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204864"/>
            <a:ext cx="1876425" cy="2771775"/>
          </a:xfrm>
          <a:prstGeom prst="rect">
            <a:avLst/>
          </a:prstGeom>
          <a:noFill/>
        </p:spPr>
      </p:pic>
      <p:pic>
        <p:nvPicPr>
          <p:cNvPr id="45060" name="Picture 4" descr="http://www.detweedelijn.nl/userfiles/image/knie%20tpl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068960"/>
            <a:ext cx="1571625" cy="2600325"/>
          </a:xfrm>
          <a:prstGeom prst="rect">
            <a:avLst/>
          </a:prstGeom>
          <a:noFill/>
        </p:spPr>
      </p:pic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Standsverandering</a:t>
            </a:r>
            <a:r>
              <a:rPr lang="en-US" dirty="0" smtClean="0"/>
              <a:t>; </a:t>
            </a:r>
            <a:r>
              <a:rPr lang="en-US" dirty="0" err="1" smtClean="0"/>
              <a:t>tplo</a:t>
            </a:r>
            <a:r>
              <a:rPr lang="en-US" dirty="0" smtClean="0"/>
              <a:t>= tibia plateau  leveling </a:t>
            </a:r>
            <a:r>
              <a:rPr lang="en-US" dirty="0" err="1" smtClean="0"/>
              <a:t>osteotomy</a:t>
            </a:r>
            <a:endParaRPr lang="nl-NL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Behandeling</a:t>
            </a:r>
            <a:r>
              <a:rPr lang="en-US" dirty="0" smtClean="0"/>
              <a:t> </a:t>
            </a:r>
            <a:r>
              <a:rPr lang="en-US" dirty="0" err="1" smtClean="0"/>
              <a:t>gescheurde</a:t>
            </a:r>
            <a:r>
              <a:rPr lang="en-US" dirty="0" smtClean="0"/>
              <a:t> </a:t>
            </a:r>
            <a:r>
              <a:rPr lang="en-US" dirty="0" err="1" smtClean="0"/>
              <a:t>kruisband</a:t>
            </a:r>
            <a:r>
              <a:rPr lang="en-US" dirty="0" smtClean="0"/>
              <a:t> ; </a:t>
            </a:r>
            <a:r>
              <a:rPr lang="en-US" dirty="0" err="1" smtClean="0"/>
              <a:t>tta</a:t>
            </a:r>
            <a:r>
              <a:rPr lang="en-US" dirty="0" smtClean="0"/>
              <a:t>= </a:t>
            </a:r>
            <a:r>
              <a:rPr lang="en-US" dirty="0" err="1" smtClean="0"/>
              <a:t>tuborositas</a:t>
            </a:r>
            <a:r>
              <a:rPr lang="en-US" dirty="0" smtClean="0"/>
              <a:t> tibia advancement</a:t>
            </a:r>
            <a:endParaRPr lang="nl-NL" dirty="0"/>
          </a:p>
        </p:txBody>
      </p:sp>
      <p:pic>
        <p:nvPicPr>
          <p:cNvPr id="54275" name="Picture 3" descr="tta2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140968"/>
            <a:ext cx="2452746" cy="1831082"/>
          </a:xfrm>
          <a:prstGeom prst="rect">
            <a:avLst/>
          </a:prstGeom>
          <a:noFill/>
        </p:spPr>
      </p:pic>
      <p:pic>
        <p:nvPicPr>
          <p:cNvPr id="54276" name="Picture 4" descr="tta12_larg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5" y="3068960"/>
            <a:ext cx="1512667" cy="2357239"/>
          </a:xfrm>
          <a:prstGeom prst="rect">
            <a:avLst/>
          </a:prstGeom>
          <a:noFill/>
        </p:spPr>
      </p:pic>
      <p:pic>
        <p:nvPicPr>
          <p:cNvPr id="54274" name="Picture 2" descr="tta1_larg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126199"/>
            <a:ext cx="1224136" cy="2338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fracturen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Gesloten</a:t>
            </a:r>
            <a:r>
              <a:rPr lang="en-US" dirty="0" smtClean="0"/>
              <a:t> </a:t>
            </a:r>
            <a:r>
              <a:rPr lang="en-US" dirty="0" err="1" smtClean="0"/>
              <a:t>fractuur</a:t>
            </a:r>
            <a:endParaRPr lang="nl-NL" dirty="0"/>
          </a:p>
        </p:txBody>
      </p:sp>
      <p:pic>
        <p:nvPicPr>
          <p:cNvPr id="8" name="Tijdelijke aanduiding voor inhoud 7" descr="fractuur gesote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13516" y="2174875"/>
            <a:ext cx="2327556" cy="3951288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Gecompliceerde</a:t>
            </a:r>
            <a:r>
              <a:rPr lang="en-US" dirty="0" smtClean="0"/>
              <a:t> </a:t>
            </a:r>
            <a:r>
              <a:rPr lang="en-US" dirty="0" err="1" smtClean="0"/>
              <a:t>fractuur</a:t>
            </a:r>
            <a:endParaRPr lang="nl-NL" dirty="0"/>
          </a:p>
        </p:txBody>
      </p:sp>
      <p:pic>
        <p:nvPicPr>
          <p:cNvPr id="7" name="Tijdelijke aanduiding voor inhoud 6" descr="gecompliceerde fractuu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32425" y="2968171"/>
            <a:ext cx="2811983" cy="210627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Benoem</a:t>
            </a:r>
            <a:r>
              <a:rPr lang="en-US" dirty="0" smtClean="0"/>
              <a:t> de </a:t>
            </a:r>
            <a:r>
              <a:rPr lang="en-US" dirty="0" err="1" smtClean="0"/>
              <a:t>afwijkingen</a:t>
            </a:r>
            <a:r>
              <a:rPr lang="en-US" dirty="0" smtClean="0"/>
              <a:t> op de </a:t>
            </a:r>
            <a:r>
              <a:rPr lang="en-US" dirty="0" err="1" smtClean="0"/>
              <a:t>afbeeldingen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3" name="Tijdelijke aanduiding voor afbeelding 12" descr="patellaluxatie hond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9" y="-387423"/>
            <a:ext cx="5616624" cy="6137754"/>
          </a:xfrm>
        </p:spPr>
      </p:pic>
      <p:sp>
        <p:nvSpPr>
          <p:cNvPr id="12" name="Tijdelijke aanduiding voor tekst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Nr 1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afbeelding 4" descr="osteosarcoom hond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8340" b="18340"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Nr 2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afbeelding 4" descr="heupdyspalsie hond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9" r="59"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nr3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afbeelding 4" descr="hernai umbilicalis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625" r="5625"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Nr 5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 7</a:t>
            </a:r>
            <a:endParaRPr lang="nl-NL" dirty="0"/>
          </a:p>
        </p:txBody>
      </p:sp>
      <p:pic>
        <p:nvPicPr>
          <p:cNvPr id="5" name="Tijdelijke aanduiding voor afbeelding 4" descr="fractuur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2667" b="12667"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1DC786DE24794EA6A9AA91DAEF059A" ma:contentTypeVersion="" ma:contentTypeDescription="Een nieuw document maken." ma:contentTypeScope="" ma:versionID="dd40db9039a8637bbe1f9a5effe737b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d2a6fdfcb71de048e140027f1bc31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6DF251-FC35-4BCF-B5A9-83F81D5554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AFCDFF6-7D1B-4A32-959F-763581680CFC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5B5987F-509A-4059-9F66-937EB189BD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603</Words>
  <Application>Microsoft Office PowerPoint</Application>
  <PresentationFormat>Diavoorstelling (4:3)</PresentationFormat>
  <Paragraphs>159</Paragraphs>
  <Slides>39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4" baseType="lpstr">
      <vt:lpstr>Arial</vt:lpstr>
      <vt:lpstr>Calibri</vt:lpstr>
      <vt:lpstr>inherit</vt:lpstr>
      <vt:lpstr>Verdana</vt:lpstr>
      <vt:lpstr>Office-thema</vt:lpstr>
      <vt:lpstr>Hoe kun je een afwijking aan het bewegingsstelsel zien?</vt:lpstr>
      <vt:lpstr>Bewegingsstelsel pathologie</vt:lpstr>
      <vt:lpstr>Hoe zie je een afwijking aan het bewegingsstelsel?</vt:lpstr>
      <vt:lpstr>Benoem de afwijkingen op de afbeeldingen</vt:lpstr>
      <vt:lpstr>PowerPoint-presentatie</vt:lpstr>
      <vt:lpstr>PowerPoint-presentatie</vt:lpstr>
      <vt:lpstr>PowerPoint-presentatie</vt:lpstr>
      <vt:lpstr>PowerPoint-presentatie</vt:lpstr>
      <vt:lpstr>Nr 7</vt:lpstr>
      <vt:lpstr>heupdysplasie; signalement</vt:lpstr>
      <vt:lpstr>Heupdysplasie; postnatale ontwikkelingsstoornis van de heupen, erfelijke afwijking</vt:lpstr>
      <vt:lpstr>heupdysplasie</vt:lpstr>
      <vt:lpstr>Diagnose:</vt:lpstr>
      <vt:lpstr>heupdysplasie</vt:lpstr>
      <vt:lpstr>Therapie;</vt:lpstr>
      <vt:lpstr>Voorkomen </vt:lpstr>
      <vt:lpstr>Wat is arthrose?</vt:lpstr>
      <vt:lpstr>Wat  is artritis?</vt:lpstr>
      <vt:lpstr>PowerPoint-presentatie</vt:lpstr>
      <vt:lpstr>PowerPoint-presentatie</vt:lpstr>
      <vt:lpstr>Wat is elleboogdysplasie?</vt:lpstr>
      <vt:lpstr>Elleboogdysplasie = erfelijke ontwikkelingsstoornis van de elleboog</vt:lpstr>
      <vt:lpstr>elleboogdysplasie</vt:lpstr>
      <vt:lpstr>elleboogdysplasie</vt:lpstr>
      <vt:lpstr> therapie en preventie</vt:lpstr>
      <vt:lpstr>Wat houdt een patellaluxatie in?</vt:lpstr>
      <vt:lpstr>Patellaluxatie= knieschijfverplaatsing</vt:lpstr>
      <vt:lpstr>patellaluxatie</vt:lpstr>
      <vt:lpstr>patellaluxatie</vt:lpstr>
      <vt:lpstr>Wat is een voetbalknietje?</vt:lpstr>
      <vt:lpstr>Gescheurde kruisbanden (“voetbalknietje”)</vt:lpstr>
      <vt:lpstr>PowerPoint-presentatie</vt:lpstr>
      <vt:lpstr>Wat is de therapie?</vt:lpstr>
      <vt:lpstr>diagnose</vt:lpstr>
      <vt:lpstr>Nieuwe kruisband van kunststof of eigen peesweefsel</vt:lpstr>
      <vt:lpstr>kruisbanden</vt:lpstr>
      <vt:lpstr>Standsverandering; tplo= tibia plateau  leveling osteotomy</vt:lpstr>
      <vt:lpstr>Behandeling gescheurde kruisband ; tta= tuborositas tibia advancement</vt:lpstr>
      <vt:lpstr>fracturen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Bewegingsstelsel pathologie</dc:title>
  <dc:creator>X</dc:creator>
  <cp:lastModifiedBy>Angelique Withaar</cp:lastModifiedBy>
  <cp:revision>53</cp:revision>
  <dcterms:created xsi:type="dcterms:W3CDTF">2012-11-06T09:17:15Z</dcterms:created>
  <dcterms:modified xsi:type="dcterms:W3CDTF">2014-10-01T14:43:16Z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0x0101004F1DC786DE24794EA6A9AA91DAEF059A</vt:lpwstr>
  </property>
</Properties>
</file>